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2"/>
  </p:notesMasterIdLst>
  <p:sldIdLst>
    <p:sldId id="297" r:id="rId3"/>
    <p:sldId id="259" r:id="rId4"/>
    <p:sldId id="292" r:id="rId5"/>
    <p:sldId id="257" r:id="rId6"/>
    <p:sldId id="263" r:id="rId7"/>
    <p:sldId id="293" r:id="rId8"/>
    <p:sldId id="260" r:id="rId9"/>
    <p:sldId id="261" r:id="rId10"/>
    <p:sldId id="262" r:id="rId11"/>
    <p:sldId id="267" r:id="rId12"/>
    <p:sldId id="264" r:id="rId13"/>
    <p:sldId id="265" r:id="rId14"/>
    <p:sldId id="266" r:id="rId15"/>
    <p:sldId id="268" r:id="rId16"/>
    <p:sldId id="269" r:id="rId17"/>
    <p:sldId id="271" r:id="rId18"/>
    <p:sldId id="296" r:id="rId19"/>
    <p:sldId id="270" r:id="rId20"/>
    <p:sldId id="273" r:id="rId21"/>
    <p:sldId id="276" r:id="rId22"/>
    <p:sldId id="277" r:id="rId23"/>
    <p:sldId id="274" r:id="rId24"/>
    <p:sldId id="279" r:id="rId25"/>
    <p:sldId id="280" r:id="rId26"/>
    <p:sldId id="290" r:id="rId27"/>
    <p:sldId id="281" r:id="rId28"/>
    <p:sldId id="282" r:id="rId29"/>
    <p:sldId id="283" r:id="rId30"/>
    <p:sldId id="284" r:id="rId31"/>
    <p:sldId id="275" r:id="rId32"/>
    <p:sldId id="289" r:id="rId33"/>
    <p:sldId id="291" r:id="rId34"/>
    <p:sldId id="272" r:id="rId35"/>
    <p:sldId id="286" r:id="rId36"/>
    <p:sldId id="287" r:id="rId37"/>
    <p:sldId id="288" r:id="rId38"/>
    <p:sldId id="285"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1ED"/>
    <a:srgbClr val="9AA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96140" autoAdjust="0"/>
  </p:normalViewPr>
  <p:slideViewPr>
    <p:cSldViewPr snapToGrid="0">
      <p:cViewPr varScale="1">
        <p:scale>
          <a:sx n="110" d="100"/>
          <a:sy n="110" d="100"/>
        </p:scale>
        <p:origin x="8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0CAC8F-8BD4-4D25-8572-7E38EDD478C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pPr rtl="1"/>
          <a:endParaRPr lang="he-IL"/>
        </a:p>
      </dgm:t>
    </dgm:pt>
    <dgm:pt modelId="{F94204D0-3337-48C3-B146-61AF30C91B47}">
      <dgm:prSet phldrT="[Text]" custT="1"/>
      <dgm:spPr/>
      <dgm:t>
        <a:bodyPr/>
        <a:lstStyle/>
        <a:p>
          <a:pPr rtl="1"/>
          <a:r>
            <a:rPr lang="en-US" sz="2400" kern="1200" dirty="0">
              <a:solidFill>
                <a:prstClr val="black"/>
              </a:solidFill>
              <a:latin typeface="Arial" panose="020B0604020202020204" pitchFamily="34" charset="0"/>
              <a:ea typeface="+mn-ea"/>
              <a:cs typeface="Arial" panose="020B0604020202020204" pitchFamily="34" charset="0"/>
            </a:rPr>
            <a:t>There is some correlation between the results of topic modeling performed by human expert and a NLP analysis</a:t>
          </a:r>
          <a:endParaRPr lang="he-IL" sz="2400" kern="1200" dirty="0">
            <a:solidFill>
              <a:prstClr val="black"/>
            </a:solidFill>
            <a:latin typeface="Arial" panose="020B0604020202020204" pitchFamily="34" charset="0"/>
            <a:ea typeface="+mn-ea"/>
            <a:cs typeface="Arial" panose="020B0604020202020204" pitchFamily="34" charset="0"/>
          </a:endParaRPr>
        </a:p>
      </dgm:t>
    </dgm:pt>
    <dgm:pt modelId="{D3E34E62-92D7-49A2-BEED-C0883EFF3572}" type="parTrans" cxnId="{04B8616E-F375-446B-95D7-5BE3D12252B0}">
      <dgm:prSet/>
      <dgm:spPr/>
      <dgm:t>
        <a:bodyPr/>
        <a:lstStyle/>
        <a:p>
          <a:pPr rtl="1"/>
          <a:endParaRPr lang="he-IL"/>
        </a:p>
      </dgm:t>
    </dgm:pt>
    <dgm:pt modelId="{1740F775-07A7-40A2-8006-926CDDFE4C0C}" type="sibTrans" cxnId="{04B8616E-F375-446B-95D7-5BE3D12252B0}">
      <dgm:prSet/>
      <dgm:spPr/>
      <dgm:t>
        <a:bodyPr/>
        <a:lstStyle/>
        <a:p>
          <a:pPr rtl="1"/>
          <a:endParaRPr lang="he-IL"/>
        </a:p>
      </dgm:t>
    </dgm:pt>
    <dgm:pt modelId="{22D08BE6-A86B-41F5-8899-6290427AE1DC}">
      <dgm:prSet phldrT="[Text]" custT="1"/>
      <dgm:spPr/>
      <dgm:t>
        <a:bodyPr/>
        <a:lstStyle/>
        <a:p>
          <a:pPr rtl="1"/>
          <a:r>
            <a:rPr lang="en-US" sz="2400" kern="1200" dirty="0">
              <a:solidFill>
                <a:prstClr val="black"/>
              </a:solidFill>
              <a:latin typeface="Arial" panose="020B0604020202020204" pitchFamily="34" charset="0"/>
              <a:ea typeface="+mn-ea"/>
              <a:cs typeface="Arial" panose="020B0604020202020204" pitchFamily="34" charset="0"/>
            </a:rPr>
            <a:t>We have not found strong evidence that will imply that positive characters have an effect on negative characters</a:t>
          </a:r>
          <a:endParaRPr lang="he-IL" sz="2400" kern="1200" dirty="0">
            <a:solidFill>
              <a:prstClr val="black"/>
            </a:solidFill>
            <a:latin typeface="Arial" panose="020B0604020202020204" pitchFamily="34" charset="0"/>
            <a:ea typeface="+mn-ea"/>
            <a:cs typeface="Arial" panose="020B0604020202020204" pitchFamily="34" charset="0"/>
          </a:endParaRPr>
        </a:p>
      </dgm:t>
    </dgm:pt>
    <dgm:pt modelId="{A178938B-6C76-4515-BD80-4320A01793D7}" type="parTrans" cxnId="{17657EEF-A397-44CB-A970-AC06A48C9666}">
      <dgm:prSet/>
      <dgm:spPr/>
      <dgm:t>
        <a:bodyPr/>
        <a:lstStyle/>
        <a:p>
          <a:pPr rtl="1"/>
          <a:endParaRPr lang="he-IL"/>
        </a:p>
      </dgm:t>
    </dgm:pt>
    <dgm:pt modelId="{EBFE6A21-DE33-4E5A-BFF4-24710BB089B1}" type="sibTrans" cxnId="{17657EEF-A397-44CB-A970-AC06A48C9666}">
      <dgm:prSet/>
      <dgm:spPr/>
      <dgm:t>
        <a:bodyPr/>
        <a:lstStyle/>
        <a:p>
          <a:pPr rtl="1"/>
          <a:endParaRPr lang="he-IL"/>
        </a:p>
      </dgm:t>
    </dgm:pt>
    <dgm:pt modelId="{0627FAAA-2B16-4BDF-B2DB-1F46C9652A79}">
      <dgm:prSet phldrT="[Text]" custT="1"/>
      <dgm:spPr/>
      <dgm:t>
        <a:bodyPr/>
        <a:lstStyle/>
        <a:p>
          <a:pPr rtl="1"/>
          <a:r>
            <a:rPr lang="en-GB" sz="2400" kern="1200" dirty="0">
              <a:solidFill>
                <a:prstClr val="black"/>
              </a:solidFill>
              <a:latin typeface="Arial" panose="020B0604020202020204" pitchFamily="34" charset="0"/>
              <a:ea typeface="+mn-ea"/>
              <a:cs typeface="Arial" panose="020B0604020202020204" pitchFamily="34" charset="0"/>
            </a:rPr>
            <a:t>Despite the evolving subjects discussed in different episodes, our analysis is representative enough of their social dynamics</a:t>
          </a:r>
          <a:endParaRPr lang="he-IL" sz="2400" kern="1200" dirty="0">
            <a:solidFill>
              <a:prstClr val="black"/>
            </a:solidFill>
            <a:latin typeface="Arial" panose="020B0604020202020204" pitchFamily="34" charset="0"/>
            <a:ea typeface="+mn-ea"/>
            <a:cs typeface="Arial" panose="020B0604020202020204" pitchFamily="34" charset="0"/>
          </a:endParaRPr>
        </a:p>
      </dgm:t>
    </dgm:pt>
    <dgm:pt modelId="{38E30B1A-18A4-4FC2-B698-920D3F51DB7E}" type="sibTrans" cxnId="{8AAF1B8E-1C4C-4238-A127-5CE741E54342}">
      <dgm:prSet/>
      <dgm:spPr/>
      <dgm:t>
        <a:bodyPr/>
        <a:lstStyle/>
        <a:p>
          <a:pPr rtl="1"/>
          <a:endParaRPr lang="he-IL"/>
        </a:p>
      </dgm:t>
    </dgm:pt>
    <dgm:pt modelId="{2673DAB3-9EEA-4933-9FBA-376D228A446C}" type="parTrans" cxnId="{8AAF1B8E-1C4C-4238-A127-5CE741E54342}">
      <dgm:prSet/>
      <dgm:spPr/>
      <dgm:t>
        <a:bodyPr/>
        <a:lstStyle/>
        <a:p>
          <a:pPr rtl="1"/>
          <a:endParaRPr lang="he-IL"/>
        </a:p>
      </dgm:t>
    </dgm:pt>
    <dgm:pt modelId="{19EAC9EB-65E5-4AFA-872C-632CA253DBF7}">
      <dgm:prSet custT="1"/>
      <dgm:spPr/>
      <dgm:t>
        <a:bodyPr/>
        <a:lstStyle/>
        <a:p>
          <a:pPr rtl="1"/>
          <a:r>
            <a:rPr lang="en-US" sz="2400" kern="1200" dirty="0">
              <a:solidFill>
                <a:prstClr val="black"/>
              </a:solidFill>
              <a:latin typeface="Arial" panose="020B0604020202020204" pitchFamily="34" charset="0"/>
              <a:ea typeface="+mn-ea"/>
              <a:cs typeface="Arial" panose="020B0604020202020204" pitchFamily="34" charset="0"/>
            </a:rPr>
            <a:t>There was little correlation between the NLP and human expert sentiment analysis</a:t>
          </a:r>
          <a:endParaRPr lang="he-IL" sz="2400" kern="1200" dirty="0">
            <a:solidFill>
              <a:prstClr val="black"/>
            </a:solidFill>
            <a:latin typeface="Arial" panose="020B0604020202020204" pitchFamily="34" charset="0"/>
            <a:ea typeface="+mn-ea"/>
            <a:cs typeface="Arial" panose="020B0604020202020204" pitchFamily="34" charset="0"/>
          </a:endParaRPr>
        </a:p>
      </dgm:t>
    </dgm:pt>
    <dgm:pt modelId="{25DEF0DA-2F77-41D6-B63A-4D4A0F443358}" type="parTrans" cxnId="{587C4B6F-8ABF-4819-A523-95B72F63387E}">
      <dgm:prSet/>
      <dgm:spPr/>
      <dgm:t>
        <a:bodyPr/>
        <a:lstStyle/>
        <a:p>
          <a:pPr rtl="1"/>
          <a:endParaRPr lang="he-IL"/>
        </a:p>
      </dgm:t>
    </dgm:pt>
    <dgm:pt modelId="{F7F90665-1828-401D-A6A9-F01A7E8EF88A}" type="sibTrans" cxnId="{587C4B6F-8ABF-4819-A523-95B72F63387E}">
      <dgm:prSet/>
      <dgm:spPr/>
      <dgm:t>
        <a:bodyPr/>
        <a:lstStyle/>
        <a:p>
          <a:pPr rtl="1"/>
          <a:endParaRPr lang="he-IL"/>
        </a:p>
      </dgm:t>
    </dgm:pt>
    <dgm:pt modelId="{475D9794-650A-42F3-957E-0F2E2F1ED725}" type="pres">
      <dgm:prSet presAssocID="{E00CAC8F-8BD4-4D25-8572-7E38EDD478C1}" presName="Name0" presStyleCnt="0">
        <dgm:presLayoutVars>
          <dgm:chMax val="7"/>
          <dgm:chPref val="7"/>
          <dgm:dir/>
        </dgm:presLayoutVars>
      </dgm:prSet>
      <dgm:spPr/>
    </dgm:pt>
    <dgm:pt modelId="{BDED2279-8A59-4E6D-A1CA-6408E844F86D}" type="pres">
      <dgm:prSet presAssocID="{E00CAC8F-8BD4-4D25-8572-7E38EDD478C1}" presName="Name1" presStyleCnt="0"/>
      <dgm:spPr/>
    </dgm:pt>
    <dgm:pt modelId="{AC7BD2CF-0D7E-4FAA-B911-9EEE98CD5452}" type="pres">
      <dgm:prSet presAssocID="{E00CAC8F-8BD4-4D25-8572-7E38EDD478C1}" presName="cycle" presStyleCnt="0"/>
      <dgm:spPr/>
    </dgm:pt>
    <dgm:pt modelId="{429E97B3-64A0-4F2D-9E94-C39D6AFBE458}" type="pres">
      <dgm:prSet presAssocID="{E00CAC8F-8BD4-4D25-8572-7E38EDD478C1}" presName="srcNode" presStyleLbl="node1" presStyleIdx="0" presStyleCnt="4"/>
      <dgm:spPr/>
    </dgm:pt>
    <dgm:pt modelId="{1A3E80CD-9AC7-4690-8604-5F0FE64BDA52}" type="pres">
      <dgm:prSet presAssocID="{E00CAC8F-8BD4-4D25-8572-7E38EDD478C1}" presName="conn" presStyleLbl="parChTrans1D2" presStyleIdx="0" presStyleCnt="1"/>
      <dgm:spPr/>
    </dgm:pt>
    <dgm:pt modelId="{B537012F-8BC2-468F-ACAD-A4090248A815}" type="pres">
      <dgm:prSet presAssocID="{E00CAC8F-8BD4-4D25-8572-7E38EDD478C1}" presName="extraNode" presStyleLbl="node1" presStyleIdx="0" presStyleCnt="4"/>
      <dgm:spPr/>
    </dgm:pt>
    <dgm:pt modelId="{EC8D65B9-322D-46C7-BFFE-BC492B8FC551}" type="pres">
      <dgm:prSet presAssocID="{E00CAC8F-8BD4-4D25-8572-7E38EDD478C1}" presName="dstNode" presStyleLbl="node1" presStyleIdx="0" presStyleCnt="4"/>
      <dgm:spPr/>
    </dgm:pt>
    <dgm:pt modelId="{BAC597C5-1365-4A96-B273-D54371A1BDB1}" type="pres">
      <dgm:prSet presAssocID="{F94204D0-3337-48C3-B146-61AF30C91B47}" presName="text_1" presStyleLbl="node1" presStyleIdx="0" presStyleCnt="4">
        <dgm:presLayoutVars>
          <dgm:bulletEnabled val="1"/>
        </dgm:presLayoutVars>
      </dgm:prSet>
      <dgm:spPr/>
    </dgm:pt>
    <dgm:pt modelId="{C835BAF7-B8D1-435F-9437-22FD2ACC5382}" type="pres">
      <dgm:prSet presAssocID="{F94204D0-3337-48C3-B146-61AF30C91B47}" presName="accent_1" presStyleCnt="0"/>
      <dgm:spPr/>
    </dgm:pt>
    <dgm:pt modelId="{28F2C6F0-0C88-4B7E-9897-3D58E7D50B35}" type="pres">
      <dgm:prSet presAssocID="{F94204D0-3337-48C3-B146-61AF30C91B47}" presName="accentRepeatNode" presStyleLbl="solidFgAcc1" presStyleIdx="0" presStyleCnt="4"/>
      <dgm:spPr/>
    </dgm:pt>
    <dgm:pt modelId="{BCAAF4AC-EE1F-4D58-B829-BA37015C231F}" type="pres">
      <dgm:prSet presAssocID="{19EAC9EB-65E5-4AFA-872C-632CA253DBF7}" presName="text_2" presStyleLbl="node1" presStyleIdx="1" presStyleCnt="4">
        <dgm:presLayoutVars>
          <dgm:bulletEnabled val="1"/>
        </dgm:presLayoutVars>
      </dgm:prSet>
      <dgm:spPr/>
    </dgm:pt>
    <dgm:pt modelId="{791171AC-E751-41F6-8242-F6A837FD4C17}" type="pres">
      <dgm:prSet presAssocID="{19EAC9EB-65E5-4AFA-872C-632CA253DBF7}" presName="accent_2" presStyleCnt="0"/>
      <dgm:spPr/>
    </dgm:pt>
    <dgm:pt modelId="{1CA41503-EDF1-4F15-AC90-C1E60D946F17}" type="pres">
      <dgm:prSet presAssocID="{19EAC9EB-65E5-4AFA-872C-632CA253DBF7}" presName="accentRepeatNode" presStyleLbl="solidFgAcc1" presStyleIdx="1" presStyleCnt="4"/>
      <dgm:spPr/>
    </dgm:pt>
    <dgm:pt modelId="{F2A587FA-69B5-4772-8F0C-4F2E4C0611B2}" type="pres">
      <dgm:prSet presAssocID="{22D08BE6-A86B-41F5-8899-6290427AE1DC}" presName="text_3" presStyleLbl="node1" presStyleIdx="2" presStyleCnt="4">
        <dgm:presLayoutVars>
          <dgm:bulletEnabled val="1"/>
        </dgm:presLayoutVars>
      </dgm:prSet>
      <dgm:spPr/>
    </dgm:pt>
    <dgm:pt modelId="{9326372F-D0EB-4E29-A0DB-70728940D742}" type="pres">
      <dgm:prSet presAssocID="{22D08BE6-A86B-41F5-8899-6290427AE1DC}" presName="accent_3" presStyleCnt="0"/>
      <dgm:spPr/>
    </dgm:pt>
    <dgm:pt modelId="{84B30D52-ED92-4F28-ACD0-6B589D033EEB}" type="pres">
      <dgm:prSet presAssocID="{22D08BE6-A86B-41F5-8899-6290427AE1DC}" presName="accentRepeatNode" presStyleLbl="solidFgAcc1" presStyleIdx="2" presStyleCnt="4"/>
      <dgm:spPr/>
    </dgm:pt>
    <dgm:pt modelId="{A002E512-F5D5-4AEE-9A71-E90A6F9A2F42}" type="pres">
      <dgm:prSet presAssocID="{0627FAAA-2B16-4BDF-B2DB-1F46C9652A79}" presName="text_4" presStyleLbl="node1" presStyleIdx="3" presStyleCnt="4">
        <dgm:presLayoutVars>
          <dgm:bulletEnabled val="1"/>
        </dgm:presLayoutVars>
      </dgm:prSet>
      <dgm:spPr/>
    </dgm:pt>
    <dgm:pt modelId="{4A4848B1-1A40-498A-9549-B6F4298BB547}" type="pres">
      <dgm:prSet presAssocID="{0627FAAA-2B16-4BDF-B2DB-1F46C9652A79}" presName="accent_4" presStyleCnt="0"/>
      <dgm:spPr/>
    </dgm:pt>
    <dgm:pt modelId="{C2EC68FC-5781-44A3-92F1-4F0AE1AB93D5}" type="pres">
      <dgm:prSet presAssocID="{0627FAAA-2B16-4BDF-B2DB-1F46C9652A79}" presName="accentRepeatNode" presStyleLbl="solidFgAcc1" presStyleIdx="3" presStyleCnt="4"/>
      <dgm:spPr/>
    </dgm:pt>
  </dgm:ptLst>
  <dgm:cxnLst>
    <dgm:cxn modelId="{3215C825-67B2-464D-A55D-F34A18ABFD32}" type="presOf" srcId="{19EAC9EB-65E5-4AFA-872C-632CA253DBF7}" destId="{BCAAF4AC-EE1F-4D58-B829-BA37015C231F}" srcOrd="0" destOrd="0" presId="urn:microsoft.com/office/officeart/2008/layout/VerticalCurvedList"/>
    <dgm:cxn modelId="{D36FE531-132C-43C7-AA72-BC8D3DADEB61}" type="presOf" srcId="{F94204D0-3337-48C3-B146-61AF30C91B47}" destId="{BAC597C5-1365-4A96-B273-D54371A1BDB1}" srcOrd="0" destOrd="0" presId="urn:microsoft.com/office/officeart/2008/layout/VerticalCurvedList"/>
    <dgm:cxn modelId="{DC54753A-00A6-44F9-813E-A4F8618D864B}" type="presOf" srcId="{22D08BE6-A86B-41F5-8899-6290427AE1DC}" destId="{F2A587FA-69B5-4772-8F0C-4F2E4C0611B2}" srcOrd="0" destOrd="0" presId="urn:microsoft.com/office/officeart/2008/layout/VerticalCurvedList"/>
    <dgm:cxn modelId="{CFFDD45F-F108-439E-9642-D31BB5CF5784}" type="presOf" srcId="{0627FAAA-2B16-4BDF-B2DB-1F46C9652A79}" destId="{A002E512-F5D5-4AEE-9A71-E90A6F9A2F42}" srcOrd="0" destOrd="0" presId="urn:microsoft.com/office/officeart/2008/layout/VerticalCurvedList"/>
    <dgm:cxn modelId="{04B8616E-F375-446B-95D7-5BE3D12252B0}" srcId="{E00CAC8F-8BD4-4D25-8572-7E38EDD478C1}" destId="{F94204D0-3337-48C3-B146-61AF30C91B47}" srcOrd="0" destOrd="0" parTransId="{D3E34E62-92D7-49A2-BEED-C0883EFF3572}" sibTransId="{1740F775-07A7-40A2-8006-926CDDFE4C0C}"/>
    <dgm:cxn modelId="{587C4B6F-8ABF-4819-A523-95B72F63387E}" srcId="{E00CAC8F-8BD4-4D25-8572-7E38EDD478C1}" destId="{19EAC9EB-65E5-4AFA-872C-632CA253DBF7}" srcOrd="1" destOrd="0" parTransId="{25DEF0DA-2F77-41D6-B63A-4D4A0F443358}" sibTransId="{F7F90665-1828-401D-A6A9-F01A7E8EF88A}"/>
    <dgm:cxn modelId="{8AAF1B8E-1C4C-4238-A127-5CE741E54342}" srcId="{E00CAC8F-8BD4-4D25-8572-7E38EDD478C1}" destId="{0627FAAA-2B16-4BDF-B2DB-1F46C9652A79}" srcOrd="3" destOrd="0" parTransId="{2673DAB3-9EEA-4933-9FBA-376D228A446C}" sibTransId="{38E30B1A-18A4-4FC2-B698-920D3F51DB7E}"/>
    <dgm:cxn modelId="{899C43AA-5A7B-4D02-B7F7-EF76114F308E}" type="presOf" srcId="{E00CAC8F-8BD4-4D25-8572-7E38EDD478C1}" destId="{475D9794-650A-42F3-957E-0F2E2F1ED725}" srcOrd="0" destOrd="0" presId="urn:microsoft.com/office/officeart/2008/layout/VerticalCurvedList"/>
    <dgm:cxn modelId="{8062CED3-C29D-4694-B7E7-065B11B4FDD1}" type="presOf" srcId="{1740F775-07A7-40A2-8006-926CDDFE4C0C}" destId="{1A3E80CD-9AC7-4690-8604-5F0FE64BDA52}" srcOrd="0" destOrd="0" presId="urn:microsoft.com/office/officeart/2008/layout/VerticalCurvedList"/>
    <dgm:cxn modelId="{17657EEF-A397-44CB-A970-AC06A48C9666}" srcId="{E00CAC8F-8BD4-4D25-8572-7E38EDD478C1}" destId="{22D08BE6-A86B-41F5-8899-6290427AE1DC}" srcOrd="2" destOrd="0" parTransId="{A178938B-6C76-4515-BD80-4320A01793D7}" sibTransId="{EBFE6A21-DE33-4E5A-BFF4-24710BB089B1}"/>
    <dgm:cxn modelId="{DFB89718-6DA3-4109-AB0B-EC8BD257387A}" type="presParOf" srcId="{475D9794-650A-42F3-957E-0F2E2F1ED725}" destId="{BDED2279-8A59-4E6D-A1CA-6408E844F86D}" srcOrd="0" destOrd="0" presId="urn:microsoft.com/office/officeart/2008/layout/VerticalCurvedList"/>
    <dgm:cxn modelId="{C02D922A-E5AB-4B68-B3FD-1E180DD4F252}" type="presParOf" srcId="{BDED2279-8A59-4E6D-A1CA-6408E844F86D}" destId="{AC7BD2CF-0D7E-4FAA-B911-9EEE98CD5452}" srcOrd="0" destOrd="0" presId="urn:microsoft.com/office/officeart/2008/layout/VerticalCurvedList"/>
    <dgm:cxn modelId="{7730F391-F03F-4831-A92A-F7CF5A9B293B}" type="presParOf" srcId="{AC7BD2CF-0D7E-4FAA-B911-9EEE98CD5452}" destId="{429E97B3-64A0-4F2D-9E94-C39D6AFBE458}" srcOrd="0" destOrd="0" presId="urn:microsoft.com/office/officeart/2008/layout/VerticalCurvedList"/>
    <dgm:cxn modelId="{43A3D0BF-839C-46A1-A4F0-FF893914A022}" type="presParOf" srcId="{AC7BD2CF-0D7E-4FAA-B911-9EEE98CD5452}" destId="{1A3E80CD-9AC7-4690-8604-5F0FE64BDA52}" srcOrd="1" destOrd="0" presId="urn:microsoft.com/office/officeart/2008/layout/VerticalCurvedList"/>
    <dgm:cxn modelId="{CCE76E0C-F5AA-45A3-B0A0-6AD6DBDDCEC7}" type="presParOf" srcId="{AC7BD2CF-0D7E-4FAA-B911-9EEE98CD5452}" destId="{B537012F-8BC2-468F-ACAD-A4090248A815}" srcOrd="2" destOrd="0" presId="urn:microsoft.com/office/officeart/2008/layout/VerticalCurvedList"/>
    <dgm:cxn modelId="{B5BD5709-8615-48E1-A000-C2849871688C}" type="presParOf" srcId="{AC7BD2CF-0D7E-4FAA-B911-9EEE98CD5452}" destId="{EC8D65B9-322D-46C7-BFFE-BC492B8FC551}" srcOrd="3" destOrd="0" presId="urn:microsoft.com/office/officeart/2008/layout/VerticalCurvedList"/>
    <dgm:cxn modelId="{E7E79562-68BD-4F11-BD96-5679C19DD8CA}" type="presParOf" srcId="{BDED2279-8A59-4E6D-A1CA-6408E844F86D}" destId="{BAC597C5-1365-4A96-B273-D54371A1BDB1}" srcOrd="1" destOrd="0" presId="urn:microsoft.com/office/officeart/2008/layout/VerticalCurvedList"/>
    <dgm:cxn modelId="{CDB68318-5719-41FE-AB40-AD8A523D8012}" type="presParOf" srcId="{BDED2279-8A59-4E6D-A1CA-6408E844F86D}" destId="{C835BAF7-B8D1-435F-9437-22FD2ACC5382}" srcOrd="2" destOrd="0" presId="urn:microsoft.com/office/officeart/2008/layout/VerticalCurvedList"/>
    <dgm:cxn modelId="{D5DFAB04-CCED-4D1A-9B5C-AB45F22CB2D1}" type="presParOf" srcId="{C835BAF7-B8D1-435F-9437-22FD2ACC5382}" destId="{28F2C6F0-0C88-4B7E-9897-3D58E7D50B35}" srcOrd="0" destOrd="0" presId="urn:microsoft.com/office/officeart/2008/layout/VerticalCurvedList"/>
    <dgm:cxn modelId="{184D8B2C-1AB1-48C1-B84F-DB24535BDB04}" type="presParOf" srcId="{BDED2279-8A59-4E6D-A1CA-6408E844F86D}" destId="{BCAAF4AC-EE1F-4D58-B829-BA37015C231F}" srcOrd="3" destOrd="0" presId="urn:microsoft.com/office/officeart/2008/layout/VerticalCurvedList"/>
    <dgm:cxn modelId="{2949BCA2-FDFA-4572-857D-213E703D54BC}" type="presParOf" srcId="{BDED2279-8A59-4E6D-A1CA-6408E844F86D}" destId="{791171AC-E751-41F6-8242-F6A837FD4C17}" srcOrd="4" destOrd="0" presId="urn:microsoft.com/office/officeart/2008/layout/VerticalCurvedList"/>
    <dgm:cxn modelId="{5BAD52D3-7ACB-46A4-ACA5-93D2E2E8BFCA}" type="presParOf" srcId="{791171AC-E751-41F6-8242-F6A837FD4C17}" destId="{1CA41503-EDF1-4F15-AC90-C1E60D946F17}" srcOrd="0" destOrd="0" presId="urn:microsoft.com/office/officeart/2008/layout/VerticalCurvedList"/>
    <dgm:cxn modelId="{6BDB8819-1EAB-400E-ABA0-385E8F128605}" type="presParOf" srcId="{BDED2279-8A59-4E6D-A1CA-6408E844F86D}" destId="{F2A587FA-69B5-4772-8F0C-4F2E4C0611B2}" srcOrd="5" destOrd="0" presId="urn:microsoft.com/office/officeart/2008/layout/VerticalCurvedList"/>
    <dgm:cxn modelId="{7AD281D7-8F07-4615-AB24-E1CE6554AC4F}" type="presParOf" srcId="{BDED2279-8A59-4E6D-A1CA-6408E844F86D}" destId="{9326372F-D0EB-4E29-A0DB-70728940D742}" srcOrd="6" destOrd="0" presId="urn:microsoft.com/office/officeart/2008/layout/VerticalCurvedList"/>
    <dgm:cxn modelId="{E42CFB3D-2D17-41FD-BA4C-71F3091210EA}" type="presParOf" srcId="{9326372F-D0EB-4E29-A0DB-70728940D742}" destId="{84B30D52-ED92-4F28-ACD0-6B589D033EEB}" srcOrd="0" destOrd="0" presId="urn:microsoft.com/office/officeart/2008/layout/VerticalCurvedList"/>
    <dgm:cxn modelId="{CA4CD863-1AE6-4BA3-BB89-8284BA518DEF}" type="presParOf" srcId="{BDED2279-8A59-4E6D-A1CA-6408E844F86D}" destId="{A002E512-F5D5-4AEE-9A71-E90A6F9A2F42}" srcOrd="7" destOrd="0" presId="urn:microsoft.com/office/officeart/2008/layout/VerticalCurvedList"/>
    <dgm:cxn modelId="{39BEF058-E1DC-4CF4-AF7E-DCC69FA4535B}" type="presParOf" srcId="{BDED2279-8A59-4E6D-A1CA-6408E844F86D}" destId="{4A4848B1-1A40-498A-9549-B6F4298BB547}" srcOrd="8" destOrd="0" presId="urn:microsoft.com/office/officeart/2008/layout/VerticalCurvedList"/>
    <dgm:cxn modelId="{993D7D5B-D3A4-4CD4-AE8C-98ADCCB8BE2D}" type="presParOf" srcId="{4A4848B1-1A40-498A-9549-B6F4298BB547}" destId="{C2EC68FC-5781-44A3-92F1-4F0AE1AB93D5}" srcOrd="0" destOrd="0" presId="urn:microsoft.com/office/officeart/2008/layout/VerticalCurv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E80CD-9AC7-4690-8604-5F0FE64BDA52}">
      <dsp:nvSpPr>
        <dsp:cNvPr id="0" name=""/>
        <dsp:cNvSpPr/>
      </dsp:nvSpPr>
      <dsp:spPr>
        <a:xfrm>
          <a:off x="-4547637" y="-697308"/>
          <a:ext cx="5417342" cy="5417342"/>
        </a:xfrm>
        <a:prstGeom prst="blockArc">
          <a:avLst>
            <a:gd name="adj1" fmla="val 18900000"/>
            <a:gd name="adj2" fmla="val 2700000"/>
            <a:gd name="adj3" fmla="val 399"/>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C597C5-1365-4A96-B273-D54371A1BDB1}">
      <dsp:nvSpPr>
        <dsp:cNvPr id="0" name=""/>
        <dsp:cNvSpPr/>
      </dsp:nvSpPr>
      <dsp:spPr>
        <a:xfrm>
          <a:off x="455546" y="309267"/>
          <a:ext cx="9609036" cy="618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60960" rIns="60960" bIns="60960" numCol="1" spcCol="1270" anchor="ctr" anchorCtr="0">
          <a:noAutofit/>
        </a:bodyPr>
        <a:lstStyle/>
        <a:p>
          <a:pPr marL="0" lvl="0" indent="0" algn="l" defTabSz="1066800" rtl="1">
            <a:lnSpc>
              <a:spcPct val="90000"/>
            </a:lnSpc>
            <a:spcBef>
              <a:spcPct val="0"/>
            </a:spcBef>
            <a:spcAft>
              <a:spcPct val="35000"/>
            </a:spcAft>
            <a:buNone/>
          </a:pPr>
          <a:r>
            <a:rPr lang="en-US" sz="2400" kern="1200" dirty="0">
              <a:solidFill>
                <a:prstClr val="black"/>
              </a:solidFill>
              <a:latin typeface="Arial" panose="020B0604020202020204" pitchFamily="34" charset="0"/>
              <a:ea typeface="+mn-ea"/>
              <a:cs typeface="Arial" panose="020B0604020202020204" pitchFamily="34" charset="0"/>
            </a:rPr>
            <a:t>There is some correlation between the results of topic modeling performed by human expert and a NLP analysis</a:t>
          </a:r>
          <a:endParaRPr lang="he-IL" sz="2400" kern="1200" dirty="0">
            <a:solidFill>
              <a:prstClr val="black"/>
            </a:solidFill>
            <a:latin typeface="Arial" panose="020B0604020202020204" pitchFamily="34" charset="0"/>
            <a:ea typeface="+mn-ea"/>
            <a:cs typeface="Arial" panose="020B0604020202020204" pitchFamily="34" charset="0"/>
          </a:endParaRPr>
        </a:p>
      </dsp:txBody>
      <dsp:txXfrm>
        <a:off x="455546" y="309267"/>
        <a:ext cx="9609036" cy="618856"/>
      </dsp:txXfrm>
    </dsp:sp>
    <dsp:sp modelId="{28F2C6F0-0C88-4B7E-9897-3D58E7D50B35}">
      <dsp:nvSpPr>
        <dsp:cNvPr id="0" name=""/>
        <dsp:cNvSpPr/>
      </dsp:nvSpPr>
      <dsp:spPr>
        <a:xfrm>
          <a:off x="68761" y="231910"/>
          <a:ext cx="773570" cy="77357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AF4AC-EE1F-4D58-B829-BA37015C231F}">
      <dsp:nvSpPr>
        <dsp:cNvPr id="0" name=""/>
        <dsp:cNvSpPr/>
      </dsp:nvSpPr>
      <dsp:spPr>
        <a:xfrm>
          <a:off x="810351" y="1237712"/>
          <a:ext cx="9254232" cy="618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60960" rIns="60960" bIns="60960" numCol="1" spcCol="1270" anchor="ctr" anchorCtr="0">
          <a:noAutofit/>
        </a:bodyPr>
        <a:lstStyle/>
        <a:p>
          <a:pPr marL="0" lvl="0" indent="0" algn="l" defTabSz="1066800" rtl="1">
            <a:lnSpc>
              <a:spcPct val="90000"/>
            </a:lnSpc>
            <a:spcBef>
              <a:spcPct val="0"/>
            </a:spcBef>
            <a:spcAft>
              <a:spcPct val="35000"/>
            </a:spcAft>
            <a:buNone/>
          </a:pPr>
          <a:r>
            <a:rPr lang="en-US" sz="2400" kern="1200" dirty="0">
              <a:solidFill>
                <a:prstClr val="black"/>
              </a:solidFill>
              <a:latin typeface="Arial" panose="020B0604020202020204" pitchFamily="34" charset="0"/>
              <a:ea typeface="+mn-ea"/>
              <a:cs typeface="Arial" panose="020B0604020202020204" pitchFamily="34" charset="0"/>
            </a:rPr>
            <a:t>There was little correlation between the NLP and human expert sentiment analysis</a:t>
          </a:r>
          <a:endParaRPr lang="he-IL" sz="2400" kern="1200" dirty="0">
            <a:solidFill>
              <a:prstClr val="black"/>
            </a:solidFill>
            <a:latin typeface="Arial" panose="020B0604020202020204" pitchFamily="34" charset="0"/>
            <a:ea typeface="+mn-ea"/>
            <a:cs typeface="Arial" panose="020B0604020202020204" pitchFamily="34" charset="0"/>
          </a:endParaRPr>
        </a:p>
      </dsp:txBody>
      <dsp:txXfrm>
        <a:off x="810351" y="1237712"/>
        <a:ext cx="9254232" cy="618856"/>
      </dsp:txXfrm>
    </dsp:sp>
    <dsp:sp modelId="{1CA41503-EDF1-4F15-AC90-C1E60D946F17}">
      <dsp:nvSpPr>
        <dsp:cNvPr id="0" name=""/>
        <dsp:cNvSpPr/>
      </dsp:nvSpPr>
      <dsp:spPr>
        <a:xfrm>
          <a:off x="423566" y="1160355"/>
          <a:ext cx="773570" cy="77357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A587FA-69B5-4772-8F0C-4F2E4C0611B2}">
      <dsp:nvSpPr>
        <dsp:cNvPr id="0" name=""/>
        <dsp:cNvSpPr/>
      </dsp:nvSpPr>
      <dsp:spPr>
        <a:xfrm>
          <a:off x="810351" y="2166156"/>
          <a:ext cx="9254232" cy="618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60960" rIns="60960" bIns="60960" numCol="1" spcCol="1270" anchor="ctr" anchorCtr="0">
          <a:noAutofit/>
        </a:bodyPr>
        <a:lstStyle/>
        <a:p>
          <a:pPr marL="0" lvl="0" indent="0" algn="l" defTabSz="1066800" rtl="1">
            <a:lnSpc>
              <a:spcPct val="90000"/>
            </a:lnSpc>
            <a:spcBef>
              <a:spcPct val="0"/>
            </a:spcBef>
            <a:spcAft>
              <a:spcPct val="35000"/>
            </a:spcAft>
            <a:buNone/>
          </a:pPr>
          <a:r>
            <a:rPr lang="en-US" sz="2400" kern="1200" dirty="0">
              <a:solidFill>
                <a:prstClr val="black"/>
              </a:solidFill>
              <a:latin typeface="Arial" panose="020B0604020202020204" pitchFamily="34" charset="0"/>
              <a:ea typeface="+mn-ea"/>
              <a:cs typeface="Arial" panose="020B0604020202020204" pitchFamily="34" charset="0"/>
            </a:rPr>
            <a:t>We have not found strong evidence that will imply that positive characters have an effect on negative characters</a:t>
          </a:r>
          <a:endParaRPr lang="he-IL" sz="2400" kern="1200" dirty="0">
            <a:solidFill>
              <a:prstClr val="black"/>
            </a:solidFill>
            <a:latin typeface="Arial" panose="020B0604020202020204" pitchFamily="34" charset="0"/>
            <a:ea typeface="+mn-ea"/>
            <a:cs typeface="Arial" panose="020B0604020202020204" pitchFamily="34" charset="0"/>
          </a:endParaRPr>
        </a:p>
      </dsp:txBody>
      <dsp:txXfrm>
        <a:off x="810351" y="2166156"/>
        <a:ext cx="9254232" cy="618856"/>
      </dsp:txXfrm>
    </dsp:sp>
    <dsp:sp modelId="{84B30D52-ED92-4F28-ACD0-6B589D033EEB}">
      <dsp:nvSpPr>
        <dsp:cNvPr id="0" name=""/>
        <dsp:cNvSpPr/>
      </dsp:nvSpPr>
      <dsp:spPr>
        <a:xfrm>
          <a:off x="423566" y="2088799"/>
          <a:ext cx="773570" cy="77357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2E512-F5D5-4AEE-9A71-E90A6F9A2F42}">
      <dsp:nvSpPr>
        <dsp:cNvPr id="0" name=""/>
        <dsp:cNvSpPr/>
      </dsp:nvSpPr>
      <dsp:spPr>
        <a:xfrm>
          <a:off x="455546" y="3094601"/>
          <a:ext cx="9609036" cy="618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60960" rIns="60960" bIns="60960" numCol="1" spcCol="1270" anchor="ctr" anchorCtr="0">
          <a:noAutofit/>
        </a:bodyPr>
        <a:lstStyle/>
        <a:p>
          <a:pPr marL="0" lvl="0" indent="0" algn="l" defTabSz="1066800" rtl="1">
            <a:lnSpc>
              <a:spcPct val="90000"/>
            </a:lnSpc>
            <a:spcBef>
              <a:spcPct val="0"/>
            </a:spcBef>
            <a:spcAft>
              <a:spcPct val="35000"/>
            </a:spcAft>
            <a:buNone/>
          </a:pPr>
          <a:r>
            <a:rPr lang="en-GB" sz="2400" kern="1200" dirty="0">
              <a:solidFill>
                <a:prstClr val="black"/>
              </a:solidFill>
              <a:latin typeface="Arial" panose="020B0604020202020204" pitchFamily="34" charset="0"/>
              <a:ea typeface="+mn-ea"/>
              <a:cs typeface="Arial" panose="020B0604020202020204" pitchFamily="34" charset="0"/>
            </a:rPr>
            <a:t>Despite the evolving subjects discussed in different episodes, our analysis is representative enough of their social dynamics</a:t>
          </a:r>
          <a:endParaRPr lang="he-IL" sz="2400" kern="1200" dirty="0">
            <a:solidFill>
              <a:prstClr val="black"/>
            </a:solidFill>
            <a:latin typeface="Arial" panose="020B0604020202020204" pitchFamily="34" charset="0"/>
            <a:ea typeface="+mn-ea"/>
            <a:cs typeface="Arial" panose="020B0604020202020204" pitchFamily="34" charset="0"/>
          </a:endParaRPr>
        </a:p>
      </dsp:txBody>
      <dsp:txXfrm>
        <a:off x="455546" y="3094601"/>
        <a:ext cx="9609036" cy="618856"/>
      </dsp:txXfrm>
    </dsp:sp>
    <dsp:sp modelId="{C2EC68FC-5781-44A3-92F1-4F0AE1AB93D5}">
      <dsp:nvSpPr>
        <dsp:cNvPr id="0" name=""/>
        <dsp:cNvSpPr/>
      </dsp:nvSpPr>
      <dsp:spPr>
        <a:xfrm>
          <a:off x="68761" y="3017244"/>
          <a:ext cx="773570" cy="77357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0BA1069-B721-47C7-BDC4-F402FE9F37FF}" type="datetimeFigureOut">
              <a:rPr lang="he-IL" smtClean="0"/>
              <a:t>כ"א/תמוז/תשע"ח</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05B4160-9B22-4F14-AA66-6B1CC40D1AF8}" type="slidenum">
              <a:rPr lang="he-IL" smtClean="0"/>
              <a:t>‹#›</a:t>
            </a:fld>
            <a:endParaRPr lang="he-IL"/>
          </a:p>
        </p:txBody>
      </p:sp>
    </p:spTree>
    <p:extLst>
      <p:ext uri="{BB962C8B-B14F-4D97-AF65-F5344CB8AC3E}">
        <p14:creationId xmlns:p14="http://schemas.microsoft.com/office/powerpoint/2010/main" val="1084823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Following the idea behind the construction of the social network in [1], we constructed the following graph</a:t>
            </a:r>
            <a:endParaRPr lang="he-IL" dirty="0"/>
          </a:p>
        </p:txBody>
      </p:sp>
      <p:sp>
        <p:nvSpPr>
          <p:cNvPr id="4" name="Slide Number Placeholder 3"/>
          <p:cNvSpPr>
            <a:spLocks noGrp="1"/>
          </p:cNvSpPr>
          <p:nvPr>
            <p:ph type="sldNum" sz="quarter" idx="10"/>
          </p:nvPr>
        </p:nvSpPr>
        <p:spPr/>
        <p:txBody>
          <a:bodyPr/>
          <a:lstStyle/>
          <a:p>
            <a:fld id="{C05B4160-9B22-4F14-AA66-6B1CC40D1AF8}" type="slidenum">
              <a:rPr lang="he-IL" smtClean="0"/>
              <a:t>15</a:t>
            </a:fld>
            <a:endParaRPr lang="he-IL"/>
          </a:p>
        </p:txBody>
      </p:sp>
    </p:spTree>
    <p:extLst>
      <p:ext uri="{BB962C8B-B14F-4D97-AF65-F5344CB8AC3E}">
        <p14:creationId xmlns:p14="http://schemas.microsoft.com/office/powerpoint/2010/main" val="4255380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Following the idea behind the construction of the social network in [1], we constructed the following graph</a:t>
            </a:r>
            <a:endParaRPr lang="he-IL" dirty="0"/>
          </a:p>
        </p:txBody>
      </p:sp>
      <p:sp>
        <p:nvSpPr>
          <p:cNvPr id="4" name="Slide Number Placeholder 3"/>
          <p:cNvSpPr>
            <a:spLocks noGrp="1"/>
          </p:cNvSpPr>
          <p:nvPr>
            <p:ph type="sldNum" sz="quarter" idx="10"/>
          </p:nvPr>
        </p:nvSpPr>
        <p:spPr/>
        <p:txBody>
          <a:bodyPr/>
          <a:lstStyle/>
          <a:p>
            <a:fld id="{C05B4160-9B22-4F14-AA66-6B1CC40D1AF8}" type="slidenum">
              <a:rPr lang="he-IL" smtClean="0"/>
              <a:t>16</a:t>
            </a:fld>
            <a:endParaRPr lang="he-IL"/>
          </a:p>
        </p:txBody>
      </p:sp>
    </p:spTree>
    <p:extLst>
      <p:ext uri="{BB962C8B-B14F-4D97-AF65-F5344CB8AC3E}">
        <p14:creationId xmlns:p14="http://schemas.microsoft.com/office/powerpoint/2010/main" val="217618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One exception that we observed is the relationship between </a:t>
            </a:r>
            <a:r>
              <a:rPr lang="en-GB" sz="1200" b="0" i="0" u="none" strike="noStrike" kern="1200" baseline="0" dirty="0" err="1">
                <a:solidFill>
                  <a:schemeClr val="tx1"/>
                </a:solidFill>
                <a:latin typeface="+mn-lt"/>
                <a:ea typeface="+mn-ea"/>
                <a:cs typeface="+mn-cs"/>
              </a:rPr>
              <a:t>Squilliam</a:t>
            </a:r>
            <a:r>
              <a:rPr lang="en-GB" sz="1200" b="0" i="0" u="none" strike="noStrike" kern="1200" baseline="0" dirty="0">
                <a:solidFill>
                  <a:schemeClr val="tx1"/>
                </a:solidFill>
                <a:latin typeface="+mn-lt"/>
                <a:ea typeface="+mn-ea"/>
                <a:cs typeface="+mn-cs"/>
              </a:rPr>
              <a:t> and Squidward, which are designed to be rivals. </a:t>
            </a:r>
            <a:r>
              <a:rPr lang="en-GB" sz="1200" b="0" i="0" u="none" strike="noStrike" kern="1200" baseline="0" dirty="0" err="1">
                <a:solidFill>
                  <a:schemeClr val="tx1"/>
                </a:solidFill>
                <a:latin typeface="+mn-lt"/>
                <a:ea typeface="+mn-ea"/>
                <a:cs typeface="+mn-cs"/>
              </a:rPr>
              <a:t>Squilliam</a:t>
            </a:r>
            <a:r>
              <a:rPr lang="en-GB" sz="1200" b="0" i="0" u="none" strike="noStrike" kern="1200" baseline="0" dirty="0">
                <a:solidFill>
                  <a:schemeClr val="tx1"/>
                </a:solidFill>
                <a:latin typeface="+mn-lt"/>
                <a:ea typeface="+mn-ea"/>
                <a:cs typeface="+mn-cs"/>
              </a:rPr>
              <a:t>, which tends to be positive in his overall average sentiment (score of 0.36), turns his conversations with Squidward to be more positive than Squidward’s average sentiment (score of 0.052, which is closer to neutral </a:t>
            </a:r>
            <a:r>
              <a:rPr lang="en-US" sz="1200" b="0" i="0" u="none" strike="noStrike" kern="1200" baseline="0" dirty="0">
                <a:solidFill>
                  <a:schemeClr val="tx1"/>
                </a:solidFill>
                <a:latin typeface="+mn-lt"/>
                <a:ea typeface="+mn-ea"/>
                <a:cs typeface="+mn-cs"/>
              </a:rPr>
              <a:t>than to positivity)</a:t>
            </a:r>
          </a:p>
          <a:p>
            <a:r>
              <a:rPr lang="he-IL" sz="1200" b="0" i="0" u="none" strike="noStrike" kern="1200" baseline="0" dirty="0" err="1">
                <a:solidFill>
                  <a:schemeClr val="tx1"/>
                </a:solidFill>
                <a:latin typeface="+mn-lt"/>
                <a:ea typeface="+mn-ea"/>
                <a:cs typeface="+mn-cs"/>
              </a:rPr>
              <a:t>סקווגוורד</a:t>
            </a:r>
            <a:r>
              <a:rPr lang="he-IL" sz="1200" b="0" i="0" u="none" strike="noStrike" kern="1200" baseline="0" dirty="0">
                <a:solidFill>
                  <a:schemeClr val="tx1"/>
                </a:solidFill>
                <a:latin typeface="+mn-lt"/>
                <a:ea typeface="+mn-ea"/>
                <a:cs typeface="+mn-cs"/>
              </a:rPr>
              <a:t> צינית </a:t>
            </a:r>
            <a:r>
              <a:rPr lang="he-IL" sz="1200" b="0" i="0" u="none" strike="noStrike" kern="1200" baseline="0" dirty="0" err="1">
                <a:solidFill>
                  <a:schemeClr val="tx1"/>
                </a:solidFill>
                <a:latin typeface="+mn-lt"/>
                <a:ea typeface="+mn-ea"/>
                <a:cs typeface="+mn-cs"/>
              </a:rPr>
              <a:t>סקווילים</a:t>
            </a:r>
            <a:r>
              <a:rPr lang="he-IL" sz="1200" b="0" i="0" u="none" strike="noStrike" kern="1200" baseline="0" dirty="0">
                <a:solidFill>
                  <a:schemeClr val="tx1"/>
                </a:solidFill>
                <a:latin typeface="+mn-lt"/>
                <a:ea typeface="+mn-ea"/>
                <a:cs typeface="+mn-cs"/>
              </a:rPr>
              <a:t> מתעמר </a:t>
            </a:r>
            <a:r>
              <a:rPr lang="he-IL" sz="1200" b="0" i="0" u="none" strike="noStrike" kern="1200" baseline="0" dirty="0" err="1">
                <a:solidFill>
                  <a:schemeClr val="tx1"/>
                </a:solidFill>
                <a:latin typeface="+mn-lt"/>
                <a:ea typeface="+mn-ea"/>
                <a:cs typeface="+mn-cs"/>
              </a:rPr>
              <a:t>בסקווילים</a:t>
            </a:r>
            <a:endParaRPr lang="he-IL" dirty="0"/>
          </a:p>
        </p:txBody>
      </p:sp>
      <p:sp>
        <p:nvSpPr>
          <p:cNvPr id="4" name="Slide Number Placeholder 3"/>
          <p:cNvSpPr>
            <a:spLocks noGrp="1"/>
          </p:cNvSpPr>
          <p:nvPr>
            <p:ph type="sldNum" sz="quarter" idx="10"/>
          </p:nvPr>
        </p:nvSpPr>
        <p:spPr/>
        <p:txBody>
          <a:bodyPr/>
          <a:lstStyle/>
          <a:p>
            <a:fld id="{C05B4160-9B22-4F14-AA66-6B1CC40D1AF8}" type="slidenum">
              <a:rPr lang="he-IL" smtClean="0"/>
              <a:t>32</a:t>
            </a:fld>
            <a:endParaRPr lang="he-IL"/>
          </a:p>
        </p:txBody>
      </p:sp>
    </p:spTree>
    <p:extLst>
      <p:ext uri="{BB962C8B-B14F-4D97-AF65-F5344CB8AC3E}">
        <p14:creationId xmlns:p14="http://schemas.microsoft.com/office/powerpoint/2010/main" val="40806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מול </a:t>
            </a:r>
            <a:r>
              <a:rPr lang="he-IL" dirty="0" err="1"/>
              <a:t>פייסבוק</a:t>
            </a:r>
            <a:endParaRPr lang="he-IL" dirty="0"/>
          </a:p>
        </p:txBody>
      </p:sp>
      <p:sp>
        <p:nvSpPr>
          <p:cNvPr id="4" name="Slide Number Placeholder 3"/>
          <p:cNvSpPr>
            <a:spLocks noGrp="1"/>
          </p:cNvSpPr>
          <p:nvPr>
            <p:ph type="sldNum" sz="quarter" idx="10"/>
          </p:nvPr>
        </p:nvSpPr>
        <p:spPr/>
        <p:txBody>
          <a:bodyPr/>
          <a:lstStyle/>
          <a:p>
            <a:fld id="{C05B4160-9B22-4F14-AA66-6B1CC40D1AF8}" type="slidenum">
              <a:rPr lang="he-IL" smtClean="0"/>
              <a:t>34</a:t>
            </a:fld>
            <a:endParaRPr lang="he-IL"/>
          </a:p>
        </p:txBody>
      </p:sp>
    </p:spTree>
    <p:extLst>
      <p:ext uri="{BB962C8B-B14F-4D97-AF65-F5344CB8AC3E}">
        <p14:creationId xmlns:p14="http://schemas.microsoft.com/office/powerpoint/2010/main" val="419472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לפרויקט עתידי, אפשר לבחון את המשפטים של ה-</a:t>
            </a:r>
            <a:r>
              <a:rPr lang="en-US" dirty="0"/>
              <a:t>background</a:t>
            </a:r>
            <a:r>
              <a:rPr lang="he-IL" dirty="0"/>
              <a:t>.</a:t>
            </a:r>
          </a:p>
          <a:p>
            <a:endParaRPr lang="he-IL" dirty="0"/>
          </a:p>
        </p:txBody>
      </p:sp>
      <p:sp>
        <p:nvSpPr>
          <p:cNvPr id="4" name="Slide Number Placeholder 3"/>
          <p:cNvSpPr>
            <a:spLocks noGrp="1"/>
          </p:cNvSpPr>
          <p:nvPr>
            <p:ph type="sldNum" sz="quarter" idx="10"/>
          </p:nvPr>
        </p:nvSpPr>
        <p:spPr/>
        <p:txBody>
          <a:bodyPr/>
          <a:lstStyle/>
          <a:p>
            <a:fld id="{C05B4160-9B22-4F14-AA66-6B1CC40D1AF8}" type="slidenum">
              <a:rPr lang="he-IL" smtClean="0"/>
              <a:t>35</a:t>
            </a:fld>
            <a:endParaRPr lang="he-IL"/>
          </a:p>
        </p:txBody>
      </p:sp>
    </p:spTree>
    <p:extLst>
      <p:ext uri="{BB962C8B-B14F-4D97-AF65-F5344CB8AC3E}">
        <p14:creationId xmlns:p14="http://schemas.microsoft.com/office/powerpoint/2010/main" val="3390247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8C3EE0-F4BF-46AD-B3FB-789825F2D897}" type="datetime8">
              <a:rPr lang="he-IL" smtClean="0"/>
              <a:t>04 יולי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D011A9C-DC73-4A1A-8179-C21A35DB6D88}"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15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B40A6D-3B38-46E0-B3DC-52A2E89D3DC0}" type="datetime8">
              <a:rPr lang="he-IL" smtClean="0"/>
              <a:t>04 יולי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D011A9C-DC73-4A1A-8179-C21A35DB6D88}" type="slidenum">
              <a:rPr lang="he-IL" smtClean="0"/>
              <a:t>‹#›</a:t>
            </a:fld>
            <a:endParaRPr lang="he-IL"/>
          </a:p>
        </p:txBody>
      </p:sp>
    </p:spTree>
    <p:extLst>
      <p:ext uri="{BB962C8B-B14F-4D97-AF65-F5344CB8AC3E}">
        <p14:creationId xmlns:p14="http://schemas.microsoft.com/office/powerpoint/2010/main" val="52012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AFF0A6-C2B1-48EA-BB08-2684FAC9C163}" type="datetime8">
              <a:rPr lang="he-IL" smtClean="0"/>
              <a:t>04 יולי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D011A9C-DC73-4A1A-8179-C21A35DB6D88}" type="slidenum">
              <a:rPr lang="he-IL" smtClean="0"/>
              <a:t>‹#›</a:t>
            </a:fld>
            <a:endParaRPr lang="he-IL"/>
          </a:p>
        </p:txBody>
      </p:sp>
    </p:spTree>
    <p:extLst>
      <p:ext uri="{BB962C8B-B14F-4D97-AF65-F5344CB8AC3E}">
        <p14:creationId xmlns:p14="http://schemas.microsoft.com/office/powerpoint/2010/main" val="2670754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051" name="Picture 3" descr="C:\Documents and Settings\asdfg\My Documents\sb1.jpg"/>
          <p:cNvPicPr>
            <a:picLocks noChangeAspect="1" noChangeArrowheads="1"/>
          </p:cNvPicPr>
          <p:nvPr userDrawn="1"/>
        </p:nvPicPr>
        <p:blipFill>
          <a:blip r:embed="rId2"/>
          <a:srcRect/>
          <a:stretch>
            <a:fillRect/>
          </a:stretch>
        </p:blipFill>
        <p:spPr bwMode="auto">
          <a:xfrm>
            <a:off x="0" y="0"/>
            <a:ext cx="11711765" cy="6858000"/>
          </a:xfrm>
          <a:prstGeom prst="rect">
            <a:avLst/>
          </a:prstGeom>
          <a:noFill/>
        </p:spPr>
      </p:pic>
      <p:sp>
        <p:nvSpPr>
          <p:cNvPr id="2" name="Title 1"/>
          <p:cNvSpPr>
            <a:spLocks noGrp="1"/>
          </p:cNvSpPr>
          <p:nvPr>
            <p:ph type="ctrTitle"/>
          </p:nvPr>
        </p:nvSpPr>
        <p:spPr>
          <a:xfrm>
            <a:off x="3809984" y="857232"/>
            <a:ext cx="7600931" cy="2357454"/>
          </a:xfrm>
        </p:spPr>
        <p:txBody>
          <a:bodyPr/>
          <a:lstStyle/>
          <a:p>
            <a:r>
              <a:rPr lang="en-US" dirty="0"/>
              <a:t>Click to edit Master title style</a:t>
            </a:r>
          </a:p>
        </p:txBody>
      </p:sp>
      <p:sp>
        <p:nvSpPr>
          <p:cNvPr id="3" name="Subtitle 2"/>
          <p:cNvSpPr>
            <a:spLocks noGrp="1"/>
          </p:cNvSpPr>
          <p:nvPr>
            <p:ph type="subTitle" idx="1"/>
          </p:nvPr>
        </p:nvSpPr>
        <p:spPr>
          <a:xfrm>
            <a:off x="3809984" y="3357562"/>
            <a:ext cx="7715261"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07D3F99-AE1B-439C-B4AA-6B305F4A3D54}" type="datetime8">
              <a:rPr lang="he-IL" smtClean="0"/>
              <a:t>04 יולי 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3226569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87432FB-7B56-40E3-803F-DE9AC43A92A9}" type="datetime8">
              <a:rPr lang="he-IL" smtClean="0"/>
              <a:t>04 יולי 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1489608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041E51-064F-4D71-9820-139D8DDF5E66}" type="datetime8">
              <a:rPr lang="he-IL" smtClean="0"/>
              <a:t>04 יולי 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2416184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ADEB6-177F-4679-9AE5-997BED2A9997}" type="datetime8">
              <a:rPr lang="he-IL" smtClean="0"/>
              <a:t>04 יולי 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3619384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2F62E1-EC55-4DE1-A9A2-C50E9B2726F9}" type="datetime8">
              <a:rPr lang="he-IL" smtClean="0"/>
              <a:t>04 יולי 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1499499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580825-B8D5-42E6-BEA5-CAB690E9809C}" type="datetime8">
              <a:rPr lang="he-IL" smtClean="0"/>
              <a:t>04 יולי 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2607843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6696B1-042C-438C-BE4D-873DEBDD4F55}" type="datetime8">
              <a:rPr lang="he-IL" smtClean="0"/>
              <a:t>04 יולי 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315529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34A871-042D-4268-AB3E-888BD00CC5A5}" type="datetime8">
              <a:rPr lang="he-IL" smtClean="0"/>
              <a:t>04 יולי 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793465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B4F16-7735-413B-B85A-F91604359B25}" type="datetime8">
              <a:rPr lang="he-IL" smtClean="0"/>
              <a:t>04 יולי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lvl1pPr>
              <a:defRPr sz="2000">
                <a:solidFill>
                  <a:schemeClr val="tx1"/>
                </a:solidFill>
              </a:defRPr>
            </a:lvl1pPr>
          </a:lstStyle>
          <a:p>
            <a:fld id="{1D011A9C-DC73-4A1A-8179-C21A35DB6D88}" type="slidenum">
              <a:rPr lang="he-IL" smtClean="0"/>
              <a:pPr/>
              <a:t>‹#›</a:t>
            </a:fld>
            <a:endParaRPr lang="he-IL" dirty="0"/>
          </a:p>
        </p:txBody>
      </p:sp>
    </p:spTree>
    <p:extLst>
      <p:ext uri="{BB962C8B-B14F-4D97-AF65-F5344CB8AC3E}">
        <p14:creationId xmlns:p14="http://schemas.microsoft.com/office/powerpoint/2010/main" val="375709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C80718-E7BB-4087-BCA5-5B3ED5F36B8E}" type="datetime8">
              <a:rPr lang="he-IL" smtClean="0"/>
              <a:t>04 יולי 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752904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6B922B-2F39-4CCB-B221-65A59654CF67}" type="datetime8">
              <a:rPr lang="he-IL" smtClean="0"/>
              <a:t>04 יולי 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1597602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21F181-506D-4126-91F5-97266D6C5B9A}" type="datetime8">
              <a:rPr lang="he-IL" smtClean="0"/>
              <a:t>04 יולי 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56695-80FE-453F-B354-43A8AF650072}" type="slidenum">
              <a:rPr lang="en-US" smtClean="0"/>
              <a:t>‹#›</a:t>
            </a:fld>
            <a:endParaRPr lang="en-US"/>
          </a:p>
        </p:txBody>
      </p:sp>
    </p:spTree>
    <p:extLst>
      <p:ext uri="{BB962C8B-B14F-4D97-AF65-F5344CB8AC3E}">
        <p14:creationId xmlns:p14="http://schemas.microsoft.com/office/powerpoint/2010/main" val="1152459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539467-D18B-40D1-8A26-250FE5B4FF23}" type="datetime8">
              <a:rPr lang="he-IL" smtClean="0"/>
              <a:t>04 יולי 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D011A9C-DC73-4A1A-8179-C21A35DB6D88}"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658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5AE4DA-0C4C-4B16-BB3F-F50F172FCC1C}" type="datetime8">
              <a:rPr lang="he-IL" smtClean="0"/>
              <a:t>04 יולי 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D011A9C-DC73-4A1A-8179-C21A35DB6D88}" type="slidenum">
              <a:rPr lang="he-IL" smtClean="0"/>
              <a:t>‹#›</a:t>
            </a:fld>
            <a:endParaRPr lang="he-IL"/>
          </a:p>
        </p:txBody>
      </p:sp>
    </p:spTree>
    <p:extLst>
      <p:ext uri="{BB962C8B-B14F-4D97-AF65-F5344CB8AC3E}">
        <p14:creationId xmlns:p14="http://schemas.microsoft.com/office/powerpoint/2010/main" val="4071483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1ABA7D-7496-403E-BFC0-FE2F394FFF37}" type="datetime8">
              <a:rPr lang="he-IL" smtClean="0"/>
              <a:t>04 יולי 18</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1D011A9C-DC73-4A1A-8179-C21A35DB6D88}" type="slidenum">
              <a:rPr lang="he-IL" smtClean="0"/>
              <a:t>‹#›</a:t>
            </a:fld>
            <a:endParaRPr lang="he-IL"/>
          </a:p>
        </p:txBody>
      </p:sp>
    </p:spTree>
    <p:extLst>
      <p:ext uri="{BB962C8B-B14F-4D97-AF65-F5344CB8AC3E}">
        <p14:creationId xmlns:p14="http://schemas.microsoft.com/office/powerpoint/2010/main" val="2101314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CCE83F-8EC9-4480-B28C-14007BF525E1}" type="datetime8">
              <a:rPr lang="he-IL" smtClean="0"/>
              <a:t>04 יולי 18</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1D011A9C-DC73-4A1A-8179-C21A35DB6D88}" type="slidenum">
              <a:rPr lang="he-IL" smtClean="0"/>
              <a:t>‹#›</a:t>
            </a:fld>
            <a:endParaRPr lang="he-IL"/>
          </a:p>
        </p:txBody>
      </p:sp>
    </p:spTree>
    <p:extLst>
      <p:ext uri="{BB962C8B-B14F-4D97-AF65-F5344CB8AC3E}">
        <p14:creationId xmlns:p14="http://schemas.microsoft.com/office/powerpoint/2010/main" val="177003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1CBF7-0C08-4316-B026-29C1176EDC51}" type="datetime8">
              <a:rPr lang="he-IL" smtClean="0"/>
              <a:t>04 יולי 18</a:t>
            </a:fld>
            <a:endParaRPr lang="he-I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he-IL"/>
          </a:p>
        </p:txBody>
      </p:sp>
      <p:sp>
        <p:nvSpPr>
          <p:cNvPr id="9" name="Slide Number Placeholder 8"/>
          <p:cNvSpPr>
            <a:spLocks noGrp="1"/>
          </p:cNvSpPr>
          <p:nvPr>
            <p:ph type="sldNum" sz="quarter" idx="12"/>
          </p:nvPr>
        </p:nvSpPr>
        <p:spPr/>
        <p:txBody>
          <a:bodyPr/>
          <a:lstStyle/>
          <a:p>
            <a:fld id="{1D011A9C-DC73-4A1A-8179-C21A35DB6D88}" type="slidenum">
              <a:rPr lang="he-IL" smtClean="0"/>
              <a:t>‹#›</a:t>
            </a:fld>
            <a:endParaRPr lang="he-IL"/>
          </a:p>
        </p:txBody>
      </p:sp>
    </p:spTree>
    <p:extLst>
      <p:ext uri="{BB962C8B-B14F-4D97-AF65-F5344CB8AC3E}">
        <p14:creationId xmlns:p14="http://schemas.microsoft.com/office/powerpoint/2010/main" val="3827959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8884F13-4131-4354-B795-04F2EA05B714}" type="datetime8">
              <a:rPr lang="he-IL" smtClean="0"/>
              <a:t>04 יולי 18</a:t>
            </a:fld>
            <a:endParaRPr lang="he-I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he-I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D011A9C-DC73-4A1A-8179-C21A35DB6D88}" type="slidenum">
              <a:rPr lang="he-IL" smtClean="0"/>
              <a:t>‹#›</a:t>
            </a:fld>
            <a:endParaRPr lang="he-IL"/>
          </a:p>
        </p:txBody>
      </p:sp>
    </p:spTree>
    <p:extLst>
      <p:ext uri="{BB962C8B-B14F-4D97-AF65-F5344CB8AC3E}">
        <p14:creationId xmlns:p14="http://schemas.microsoft.com/office/powerpoint/2010/main" val="196365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7C573E-B1B1-4952-86AD-FB77A326BB40}" type="datetime8">
              <a:rPr lang="he-IL" smtClean="0"/>
              <a:t>04 יולי 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D011A9C-DC73-4A1A-8179-C21A35DB6D88}" type="slidenum">
              <a:rPr lang="he-IL" smtClean="0"/>
              <a:t>‹#›</a:t>
            </a:fld>
            <a:endParaRPr lang="he-IL"/>
          </a:p>
        </p:txBody>
      </p:sp>
    </p:spTree>
    <p:extLst>
      <p:ext uri="{BB962C8B-B14F-4D97-AF65-F5344CB8AC3E}">
        <p14:creationId xmlns:p14="http://schemas.microsoft.com/office/powerpoint/2010/main" val="832796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D94B89-B0F6-48F7-8CD1-D0AC04C9F6C6}" type="datetime8">
              <a:rPr lang="he-IL" smtClean="0"/>
              <a:t>04 יולי 18</a:t>
            </a:fld>
            <a:endParaRPr lang="he-I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he-I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D011A9C-DC73-4A1A-8179-C21A35DB6D88}" type="slidenum">
              <a:rPr lang="he-IL" smtClean="0"/>
              <a:t>‹#›</a:t>
            </a:fld>
            <a:endParaRPr lang="he-I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1311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1"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C:\Documents and Settings\asdfg\My Documents\sb2.jpg"/>
          <p:cNvPicPr>
            <a:picLocks noChangeAspect="1" noChangeArrowheads="1"/>
          </p:cNvPicPr>
          <p:nvPr userDrawn="1"/>
        </p:nvPicPr>
        <p:blipFill>
          <a:blip r:embed="rId13"/>
          <a:srcRect/>
          <a:stretch>
            <a:fillRect/>
          </a:stretch>
        </p:blipFill>
        <p:spPr bwMode="auto">
          <a:xfrm>
            <a:off x="0" y="0"/>
            <a:ext cx="12192000" cy="6858000"/>
          </a:xfrm>
          <a:prstGeom prst="rect">
            <a:avLst/>
          </a:prstGeom>
          <a:noFill/>
        </p:spPr>
      </p:pic>
      <p:sp>
        <p:nvSpPr>
          <p:cNvPr id="2" name="Title Placeholder 1"/>
          <p:cNvSpPr>
            <a:spLocks noGrp="1"/>
          </p:cNvSpPr>
          <p:nvPr>
            <p:ph type="title"/>
          </p:nvPr>
        </p:nvSpPr>
        <p:spPr>
          <a:xfrm>
            <a:off x="3333731" y="214290"/>
            <a:ext cx="8248669"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F3D09-F824-473E-9288-0947166A4741}" type="datetime8">
              <a:rPr lang="he-IL" smtClean="0"/>
              <a:t>04 יולי 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56695-80FE-453F-B354-43A8AF650072}" type="slidenum">
              <a:rPr lang="en-US" smtClean="0"/>
              <a:t>‹#›</a:t>
            </a:fld>
            <a:endParaRPr lang="en-US"/>
          </a:p>
        </p:txBody>
      </p:sp>
    </p:spTree>
    <p:extLst>
      <p:ext uri="{BB962C8B-B14F-4D97-AF65-F5344CB8AC3E}">
        <p14:creationId xmlns:p14="http://schemas.microsoft.com/office/powerpoint/2010/main" val="348042424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jpe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400.png"/><Relationship Id="rId7" Type="http://schemas.openxmlformats.org/officeDocument/2006/relationships/image" Target="../media/image29.jpe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8.png"/><Relationship Id="rId4" Type="http://schemas.openxmlformats.org/officeDocument/2006/relationships/image" Target="../media/image381.png"/></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jpe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diagramLayout" Target="../diagrams/layout1.xml"/><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59.png"/><Relationship Id="rId5" Type="http://schemas.openxmlformats.org/officeDocument/2006/relationships/diagramColors" Target="../diagrams/colors1.xml"/><Relationship Id="rId10" Type="http://schemas.openxmlformats.org/officeDocument/2006/relationships/image" Target="../media/image58.svg"/><Relationship Id="rId4" Type="http://schemas.openxmlformats.org/officeDocument/2006/relationships/diagramQuickStyle" Target="../diagrams/quickStyle1.xml"/><Relationship Id="rId9" Type="http://schemas.openxmlformats.org/officeDocument/2006/relationships/image" Target="../media/image57.png"/><Relationship Id="rId14" Type="http://schemas.openxmlformats.org/officeDocument/2006/relationships/image" Target="../media/image6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pongebob.wikia.com/wiki/List_of_transcript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3A9B-5A9B-4536-B1AD-BC176597393E}"/>
              </a:ext>
            </a:extLst>
          </p:cNvPr>
          <p:cNvSpPr>
            <a:spLocks noGrp="1"/>
          </p:cNvSpPr>
          <p:nvPr>
            <p:ph type="ctrTitle"/>
          </p:nvPr>
        </p:nvSpPr>
        <p:spPr/>
        <p:txBody>
          <a:bodyPr/>
          <a:lstStyle/>
          <a:p>
            <a:endParaRPr lang="he-IL"/>
          </a:p>
        </p:txBody>
      </p:sp>
      <p:sp>
        <p:nvSpPr>
          <p:cNvPr id="3" name="Subtitle 2">
            <a:extLst>
              <a:ext uri="{FF2B5EF4-FFF2-40B4-BE49-F238E27FC236}">
                <a16:creationId xmlns:a16="http://schemas.microsoft.com/office/drawing/2014/main" id="{CEB6B208-603D-445C-9BD8-AF652BBD14F6}"/>
              </a:ext>
            </a:extLst>
          </p:cNvPr>
          <p:cNvSpPr>
            <a:spLocks noGrp="1"/>
          </p:cNvSpPr>
          <p:nvPr>
            <p:ph type="subTitle" idx="1"/>
          </p:nvPr>
        </p:nvSpPr>
        <p:spPr/>
        <p:txBody>
          <a:bodyPr/>
          <a:lstStyle/>
          <a:p>
            <a:endParaRPr lang="he-IL"/>
          </a:p>
        </p:txBody>
      </p:sp>
      <p:sp>
        <p:nvSpPr>
          <p:cNvPr id="4" name="Slide Number Placeholder 3">
            <a:extLst>
              <a:ext uri="{FF2B5EF4-FFF2-40B4-BE49-F238E27FC236}">
                <a16:creationId xmlns:a16="http://schemas.microsoft.com/office/drawing/2014/main" id="{B1A0F927-1C00-41AC-9651-6DEB981CE829}"/>
              </a:ext>
            </a:extLst>
          </p:cNvPr>
          <p:cNvSpPr>
            <a:spLocks noGrp="1"/>
          </p:cNvSpPr>
          <p:nvPr>
            <p:ph type="sldNum" sz="quarter" idx="12"/>
          </p:nvPr>
        </p:nvSpPr>
        <p:spPr/>
        <p:txBody>
          <a:bodyPr/>
          <a:lstStyle/>
          <a:p>
            <a:fld id="{1D011A9C-DC73-4A1A-8179-C21A35DB6D88}" type="slidenum">
              <a:rPr lang="he-IL" smtClean="0"/>
              <a:t>1</a:t>
            </a:fld>
            <a:endParaRPr lang="he-IL"/>
          </a:p>
        </p:txBody>
      </p:sp>
      <p:pic>
        <p:nvPicPr>
          <p:cNvPr id="1026" name="Picture 2" descr="×ª××¦××ª ×ª××× × ×¢×××¨ âªspongeBob pirate pictureâ¬â">
            <a:extLst>
              <a:ext uri="{FF2B5EF4-FFF2-40B4-BE49-F238E27FC236}">
                <a16:creationId xmlns:a16="http://schemas.microsoft.com/office/drawing/2014/main" id="{5EA4A79D-5716-4B86-A0F9-B3CCA714E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0D6CF74-2C67-4383-A39D-6C54B60ECA28}"/>
              </a:ext>
            </a:extLst>
          </p:cNvPr>
          <p:cNvSpPr/>
          <p:nvPr/>
        </p:nvSpPr>
        <p:spPr>
          <a:xfrm>
            <a:off x="2917847" y="5536455"/>
            <a:ext cx="6188746"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Are you ready, kids?!</a:t>
            </a:r>
            <a:endParaRPr lang="he-IL" sz="5400" b="1" cap="none" spc="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03075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E56D-030F-437A-B1D9-9B92159D52AB}"/>
              </a:ext>
            </a:extLst>
          </p:cNvPr>
          <p:cNvSpPr>
            <a:spLocks noGrp="1"/>
          </p:cNvSpPr>
          <p:nvPr>
            <p:ph type="title"/>
          </p:nvPr>
        </p:nvSpPr>
        <p:spPr/>
        <p:txBody>
          <a:bodyPr/>
          <a:lstStyle/>
          <a:p>
            <a:r>
              <a:rPr lang="en-US" dirty="0"/>
              <a:t>Data</a:t>
            </a:r>
            <a:br>
              <a:rPr lang="en-US" dirty="0"/>
            </a:br>
            <a:r>
              <a:rPr lang="en-US" sz="3200" dirty="0"/>
              <a:t>Pre-processing</a:t>
            </a:r>
            <a:endParaRPr lang="he-IL" dirty="0"/>
          </a:p>
        </p:txBody>
      </p:sp>
      <p:sp>
        <p:nvSpPr>
          <p:cNvPr id="3" name="Content Placeholder 2">
            <a:extLst>
              <a:ext uri="{FF2B5EF4-FFF2-40B4-BE49-F238E27FC236}">
                <a16:creationId xmlns:a16="http://schemas.microsoft.com/office/drawing/2014/main" id="{D0C00196-A7D2-40E7-8791-4B9659887B5F}"/>
              </a:ext>
            </a:extLst>
          </p:cNvPr>
          <p:cNvSpPr>
            <a:spLocks noGrp="1"/>
          </p:cNvSpPr>
          <p:nvPr>
            <p:ph idx="1"/>
          </p:nvPr>
        </p:nvSpPr>
        <p:spPr/>
        <p:txBody>
          <a:bodyPr>
            <a:normAutofit/>
          </a:bodyPr>
          <a:lstStyle/>
          <a:p>
            <a:pPr marL="342900" lvl="0" indent="-342900" algn="l" rtl="0">
              <a:lnSpc>
                <a:spcPct val="100000"/>
              </a:lnSpc>
              <a:spcBef>
                <a:spcPct val="20000"/>
              </a:spcBef>
              <a:spcAft>
                <a:spcPts val="0"/>
              </a:spcAft>
              <a:buClrTx/>
              <a:buSzTx/>
              <a:buFont typeface="Arial" pitchFamily="34" charset="0"/>
              <a:buChar char="•"/>
            </a:pPr>
            <a:r>
              <a:rPr lang="en-GB" sz="3200" dirty="0">
                <a:solidFill>
                  <a:prstClr val="black"/>
                </a:solidFill>
                <a:latin typeface="Arial" panose="020B0604020202020204" pitchFamily="34" charset="0"/>
                <a:cs typeface="Arial" panose="020B0604020202020204" pitchFamily="34" charset="0"/>
              </a:rPr>
              <a:t>We tokenized each conversation and removed </a:t>
            </a:r>
            <a:r>
              <a:rPr lang="en-GB" sz="3200" dirty="0" err="1">
                <a:solidFill>
                  <a:prstClr val="black"/>
                </a:solidFill>
                <a:latin typeface="Arial" panose="020B0604020202020204" pitchFamily="34" charset="0"/>
                <a:cs typeface="Arial" panose="020B0604020202020204" pitchFamily="34" charset="0"/>
              </a:rPr>
              <a:t>stopwords</a:t>
            </a:r>
            <a:r>
              <a:rPr lang="en-GB" sz="3200" dirty="0">
                <a:solidFill>
                  <a:prstClr val="black"/>
                </a:solidFill>
                <a:latin typeface="Arial" panose="020B0604020202020204" pitchFamily="34" charset="0"/>
                <a:cs typeface="Arial" panose="020B0604020202020204" pitchFamily="34" charset="0"/>
              </a:rPr>
              <a:t> and any punctuation sings</a:t>
            </a:r>
          </a:p>
          <a:p>
            <a:pPr marL="818388" lvl="2" indent="-342900" algn="l" rtl="0">
              <a:lnSpc>
                <a:spcPct val="100000"/>
              </a:lnSpc>
              <a:spcBef>
                <a:spcPct val="20000"/>
              </a:spcBef>
              <a:spcAft>
                <a:spcPts val="0"/>
              </a:spcAft>
              <a:buClrTx/>
              <a:buFont typeface="Arial" pitchFamily="34" charset="0"/>
              <a:buChar char="•"/>
            </a:pPr>
            <a:r>
              <a:rPr lang="en-GB" sz="2600" dirty="0">
                <a:solidFill>
                  <a:prstClr val="black"/>
                </a:solidFill>
                <a:latin typeface="Arial" panose="020B0604020202020204" pitchFamily="34" charset="0"/>
                <a:cs typeface="Arial" panose="020B0604020202020204" pitchFamily="34" charset="0"/>
              </a:rPr>
              <a:t> Sentiment analysis was performed using raw text</a:t>
            </a:r>
            <a:endParaRPr lang="en-US" sz="3200" dirty="0">
              <a:solidFill>
                <a:prstClr val="black"/>
              </a:solidFill>
              <a:latin typeface="Arial" panose="020B0604020202020204" pitchFamily="34" charset="0"/>
              <a:cs typeface="Arial" panose="020B0604020202020204" pitchFamily="34" charset="0"/>
            </a:endParaRPr>
          </a:p>
          <a:p>
            <a:pPr marL="342900" lvl="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We chose to focus on 14 main characters:</a:t>
            </a:r>
          </a:p>
          <a:p>
            <a:pPr marL="818388" lvl="2" indent="-342900" algn="l" rtl="0">
              <a:lnSpc>
                <a:spcPct val="100000"/>
              </a:lnSpc>
              <a:spcBef>
                <a:spcPct val="20000"/>
              </a:spcBef>
              <a:spcAft>
                <a:spcPts val="0"/>
              </a:spcAft>
              <a:buClrTx/>
              <a:buFont typeface="Arial" pitchFamily="34" charset="0"/>
              <a:buChar char="•"/>
            </a:pPr>
            <a:r>
              <a:rPr lang="en-US" sz="2600" i="1" dirty="0" err="1">
                <a:solidFill>
                  <a:prstClr val="black"/>
                </a:solidFill>
                <a:latin typeface="Arial" panose="020B0604020202020204" pitchFamily="34" charset="0"/>
                <a:cs typeface="Arial" panose="020B0604020202020204" pitchFamily="34" charset="0"/>
              </a:rPr>
              <a:t>Spongebob</a:t>
            </a:r>
            <a:r>
              <a:rPr lang="en-US" sz="2600" i="1" dirty="0">
                <a:solidFill>
                  <a:prstClr val="black"/>
                </a:solidFill>
                <a:latin typeface="Arial" panose="020B0604020202020204" pitchFamily="34" charset="0"/>
                <a:cs typeface="Arial" panose="020B0604020202020204" pitchFamily="34" charset="0"/>
              </a:rPr>
              <a:t>, </a:t>
            </a:r>
            <a:r>
              <a:rPr lang="en-US" sz="2600" i="1" dirty="0" err="1">
                <a:solidFill>
                  <a:prstClr val="black"/>
                </a:solidFill>
                <a:latin typeface="Arial" panose="020B0604020202020204" pitchFamily="34" charset="0"/>
                <a:cs typeface="Arial" panose="020B0604020202020204" pitchFamily="34" charset="0"/>
              </a:rPr>
              <a:t>Patrik</a:t>
            </a:r>
            <a:r>
              <a:rPr lang="en-US" sz="2600" i="1" dirty="0">
                <a:solidFill>
                  <a:prstClr val="black"/>
                </a:solidFill>
                <a:latin typeface="Arial" panose="020B0604020202020204" pitchFamily="34" charset="0"/>
                <a:cs typeface="Arial" panose="020B0604020202020204" pitchFamily="34" charset="0"/>
              </a:rPr>
              <a:t>, Gary, Squidward, Sandy, Mr. </a:t>
            </a:r>
            <a:r>
              <a:rPr lang="en-US" sz="2600" i="1" dirty="0" err="1">
                <a:solidFill>
                  <a:prstClr val="black"/>
                </a:solidFill>
                <a:latin typeface="Arial" panose="020B0604020202020204" pitchFamily="34" charset="0"/>
                <a:cs typeface="Arial" panose="020B0604020202020204" pitchFamily="34" charset="0"/>
              </a:rPr>
              <a:t>Krabs</a:t>
            </a:r>
            <a:r>
              <a:rPr lang="en-US" sz="2600" i="1" dirty="0">
                <a:solidFill>
                  <a:prstClr val="black"/>
                </a:solidFill>
                <a:latin typeface="Arial" panose="020B0604020202020204" pitchFamily="34" charset="0"/>
                <a:cs typeface="Arial" panose="020B0604020202020204" pitchFamily="34" charset="0"/>
              </a:rPr>
              <a:t>, Mrs. Puff, </a:t>
            </a:r>
            <a:r>
              <a:rPr lang="en-US" sz="2600" i="1" dirty="0" err="1">
                <a:solidFill>
                  <a:prstClr val="black"/>
                </a:solidFill>
                <a:latin typeface="Arial" panose="020B0604020202020204" pitchFamily="34" charset="0"/>
                <a:cs typeface="Arial" panose="020B0604020202020204" pitchFamily="34" charset="0"/>
              </a:rPr>
              <a:t>Squilliam</a:t>
            </a:r>
            <a:r>
              <a:rPr lang="en-US" sz="2600" i="1" dirty="0">
                <a:solidFill>
                  <a:prstClr val="black"/>
                </a:solidFill>
                <a:latin typeface="Arial" panose="020B0604020202020204" pitchFamily="34" charset="0"/>
                <a:cs typeface="Arial" panose="020B0604020202020204" pitchFamily="34" charset="0"/>
              </a:rPr>
              <a:t>, Larry, Pearl, Plankton, Karen, Mermaid Man and Barnacle boy</a:t>
            </a:r>
          </a:p>
          <a:p>
            <a:pPr marL="0" lvl="0" indent="0" algn="l" rtl="0">
              <a:lnSpc>
                <a:spcPct val="100000"/>
              </a:lnSpc>
              <a:spcBef>
                <a:spcPct val="20000"/>
              </a:spcBef>
              <a:spcAft>
                <a:spcPts val="0"/>
              </a:spcAft>
              <a:buClrTx/>
              <a:buSzTx/>
              <a:buNone/>
            </a:pPr>
            <a:endParaRPr lang="he-IL" sz="2600" dirty="0">
              <a:solidFill>
                <a:prstClr val="black"/>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1EA1AAF-7C09-4125-AC55-0378839722BB}"/>
              </a:ext>
            </a:extLst>
          </p:cNvPr>
          <p:cNvSpPr>
            <a:spLocks noGrp="1"/>
          </p:cNvSpPr>
          <p:nvPr>
            <p:ph type="sldNum" sz="quarter" idx="12"/>
          </p:nvPr>
        </p:nvSpPr>
        <p:spPr/>
        <p:txBody>
          <a:bodyPr/>
          <a:lstStyle/>
          <a:p>
            <a:fld id="{1D011A9C-DC73-4A1A-8179-C21A35DB6D88}" type="slidenum">
              <a:rPr lang="he-IL" smtClean="0"/>
              <a:t>10</a:t>
            </a:fld>
            <a:endParaRPr lang="he-IL"/>
          </a:p>
        </p:txBody>
      </p:sp>
    </p:spTree>
    <p:extLst>
      <p:ext uri="{BB962C8B-B14F-4D97-AF65-F5344CB8AC3E}">
        <p14:creationId xmlns:p14="http://schemas.microsoft.com/office/powerpoint/2010/main" val="4245627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9CCB6-3577-462C-A4A0-FC5D819BD8F8}"/>
              </a:ext>
            </a:extLst>
          </p:cNvPr>
          <p:cNvSpPr>
            <a:spLocks noGrp="1"/>
          </p:cNvSpPr>
          <p:nvPr>
            <p:ph type="title"/>
          </p:nvPr>
        </p:nvSpPr>
        <p:spPr/>
        <p:txBody>
          <a:bodyPr/>
          <a:lstStyle/>
          <a:p>
            <a:r>
              <a:rPr lang="en-US" dirty="0"/>
              <a:t>Tools and packages</a:t>
            </a:r>
            <a:endParaRPr lang="he-IL" dirty="0"/>
          </a:p>
        </p:txBody>
      </p:sp>
      <p:sp>
        <p:nvSpPr>
          <p:cNvPr id="3" name="Content Placeholder 2">
            <a:extLst>
              <a:ext uri="{FF2B5EF4-FFF2-40B4-BE49-F238E27FC236}">
                <a16:creationId xmlns:a16="http://schemas.microsoft.com/office/drawing/2014/main" id="{1ABD5A08-FC8E-4978-B387-A630FC0A54DB}"/>
              </a:ext>
            </a:extLst>
          </p:cNvPr>
          <p:cNvSpPr>
            <a:spLocks noGrp="1"/>
          </p:cNvSpPr>
          <p:nvPr>
            <p:ph idx="1"/>
          </p:nvPr>
        </p:nvSpPr>
        <p:spPr>
          <a:xfrm>
            <a:off x="1097280" y="1845734"/>
            <a:ext cx="10058400" cy="4023360"/>
          </a:xfrm>
        </p:spPr>
        <p:txBody>
          <a:bodyPr>
            <a:normAutofit/>
          </a:bodyPr>
          <a:lstStyle/>
          <a:p>
            <a:pPr marL="34290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We used three main packages for the processing of the texts and the social analysis:</a:t>
            </a:r>
          </a:p>
          <a:p>
            <a:pPr marL="818388" lvl="2" indent="-342900" algn="l" rtl="0">
              <a:lnSpc>
                <a:spcPct val="100000"/>
              </a:lnSpc>
              <a:spcBef>
                <a:spcPct val="20000"/>
              </a:spcBef>
              <a:spcAft>
                <a:spcPts val="0"/>
              </a:spcAft>
              <a:buClrTx/>
              <a:buFont typeface="Arial" pitchFamily="34" charset="0"/>
              <a:buChar char="•"/>
            </a:pPr>
            <a:r>
              <a:rPr lang="en-US" sz="2800" i="1" dirty="0">
                <a:solidFill>
                  <a:schemeClr val="tx1"/>
                </a:solidFill>
                <a:latin typeface="Arial" panose="020B0604020202020204" pitchFamily="34" charset="0"/>
                <a:ea typeface="Calibri" panose="020F0502020204030204" pitchFamily="34" charset="0"/>
                <a:cs typeface="Arial" panose="020B0604020202020204" pitchFamily="34" charset="0"/>
              </a:rPr>
              <a:t>Topic modeling: </a:t>
            </a:r>
            <a:r>
              <a:rPr lang="en-US" sz="2600" b="1" dirty="0" err="1">
                <a:solidFill>
                  <a:schemeClr val="tx1"/>
                </a:solidFill>
                <a:latin typeface="Arial" panose="020B0604020202020204" pitchFamily="34" charset="0"/>
                <a:ea typeface="Calibri" panose="020F0502020204030204" pitchFamily="34" charset="0"/>
                <a:cs typeface="Arial" panose="020B0604020202020204" pitchFamily="34" charset="0"/>
              </a:rPr>
              <a:t>Gensim</a:t>
            </a:r>
            <a:r>
              <a:rPr lang="en-US" sz="2600" dirty="0">
                <a:solidFill>
                  <a:schemeClr val="tx1"/>
                </a:solidFill>
                <a:latin typeface="Arial" panose="020B0604020202020204" pitchFamily="34" charset="0"/>
                <a:ea typeface="Calibri" panose="020F0502020204030204" pitchFamily="34" charset="0"/>
                <a:cs typeface="Arial" panose="020B0604020202020204" pitchFamily="34" charset="0"/>
              </a:rPr>
              <a:t> for </a:t>
            </a:r>
            <a:r>
              <a:rPr lang="en-US" sz="2600" dirty="0">
                <a:solidFill>
                  <a:prstClr val="black"/>
                </a:solidFill>
                <a:latin typeface="Arial" panose="020B0604020202020204" pitchFamily="34" charset="0"/>
                <a:cs typeface="Arial" panose="020B0604020202020204" pitchFamily="34" charset="0"/>
              </a:rPr>
              <a:t>extraction of topics and </a:t>
            </a:r>
            <a:r>
              <a:rPr lang="en-US" sz="2600" b="1" dirty="0" err="1">
                <a:solidFill>
                  <a:prstClr val="black"/>
                </a:solidFill>
                <a:latin typeface="Arial" panose="020B0604020202020204" pitchFamily="34" charset="0"/>
                <a:cs typeface="Arial" panose="020B0604020202020204" pitchFamily="34" charset="0"/>
              </a:rPr>
              <a:t>pyLDAvis</a:t>
            </a:r>
            <a:r>
              <a:rPr lang="en-US" sz="2600" dirty="0">
                <a:solidFill>
                  <a:prstClr val="black"/>
                </a:solidFill>
                <a:latin typeface="Arial" panose="020B0604020202020204" pitchFamily="34" charset="0"/>
                <a:cs typeface="Arial" panose="020B0604020202020204" pitchFamily="34" charset="0"/>
              </a:rPr>
              <a:t> for their visualization.</a:t>
            </a:r>
          </a:p>
          <a:p>
            <a:pPr marL="818388" lvl="2" indent="-342900" algn="l" rtl="0">
              <a:lnSpc>
                <a:spcPct val="100000"/>
              </a:lnSpc>
              <a:spcBef>
                <a:spcPct val="20000"/>
              </a:spcBef>
              <a:spcAft>
                <a:spcPts val="0"/>
              </a:spcAft>
              <a:buClrTx/>
              <a:buFont typeface="Arial" pitchFamily="34" charset="0"/>
              <a:buChar char="•"/>
            </a:pPr>
            <a:r>
              <a:rPr lang="en-US" sz="2800" i="1" dirty="0">
                <a:solidFill>
                  <a:schemeClr val="tx1"/>
                </a:solidFill>
                <a:latin typeface="Arial" panose="020B0604020202020204" pitchFamily="34" charset="0"/>
                <a:cs typeface="Arial" panose="020B0604020202020204" pitchFamily="34" charset="0"/>
              </a:rPr>
              <a:t>Sentiment analysis: </a:t>
            </a:r>
            <a:r>
              <a:rPr lang="en-US" sz="2600" b="1" dirty="0">
                <a:solidFill>
                  <a:schemeClr val="tx1"/>
                </a:solidFill>
                <a:latin typeface="Arial" panose="020B0604020202020204" pitchFamily="34" charset="0"/>
                <a:cs typeface="Arial" panose="020B0604020202020204" pitchFamily="34" charset="0"/>
              </a:rPr>
              <a:t>NLTK</a:t>
            </a:r>
          </a:p>
          <a:p>
            <a:pPr marL="818388" lvl="2" indent="-342900" algn="l" rtl="0">
              <a:lnSpc>
                <a:spcPct val="100000"/>
              </a:lnSpc>
              <a:spcBef>
                <a:spcPct val="20000"/>
              </a:spcBef>
              <a:spcAft>
                <a:spcPts val="0"/>
              </a:spcAft>
              <a:buClrTx/>
              <a:buFont typeface="Arial" pitchFamily="34" charset="0"/>
              <a:buChar char="•"/>
            </a:pPr>
            <a:r>
              <a:rPr lang="en-US" sz="2800" i="1" dirty="0">
                <a:solidFill>
                  <a:schemeClr val="tx1"/>
                </a:solidFill>
                <a:latin typeface="Arial" panose="020B0604020202020204" pitchFamily="34" charset="0"/>
                <a:cs typeface="Arial" panose="020B0604020202020204" pitchFamily="34" charset="0"/>
              </a:rPr>
              <a:t>Social network construction</a:t>
            </a:r>
            <a:r>
              <a:rPr lang="en-US" sz="2600" i="1" dirty="0">
                <a:solidFill>
                  <a:schemeClr val="tx1"/>
                </a:solidFill>
                <a:latin typeface="Arial" panose="020B0604020202020204" pitchFamily="34" charset="0"/>
                <a:cs typeface="Arial" panose="020B0604020202020204" pitchFamily="34" charset="0"/>
              </a:rPr>
              <a:t>: </a:t>
            </a:r>
            <a:r>
              <a:rPr lang="en-US" sz="2600" b="1" dirty="0" err="1">
                <a:solidFill>
                  <a:schemeClr val="tx1"/>
                </a:solidFill>
                <a:latin typeface="Arial" panose="020B0604020202020204" pitchFamily="34" charset="0"/>
                <a:cs typeface="Arial" panose="020B0604020202020204" pitchFamily="34" charset="0"/>
              </a:rPr>
              <a:t>Networkx</a:t>
            </a:r>
            <a:endParaRPr lang="he-IL" b="1" dirty="0"/>
          </a:p>
        </p:txBody>
      </p:sp>
      <p:pic>
        <p:nvPicPr>
          <p:cNvPr id="1026" name="Picture 2" descr="×ª××¦××ª ×ª××× × ×¢×××¨ âªNLTKâ¬â">
            <a:extLst>
              <a:ext uri="{FF2B5EF4-FFF2-40B4-BE49-F238E27FC236}">
                <a16:creationId xmlns:a16="http://schemas.microsoft.com/office/drawing/2014/main" id="{94081AD0-CF88-4957-96F4-28E88FD5C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278" y="5142497"/>
            <a:ext cx="3130062" cy="10157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ª××¦××ª ×ª××× × ×¢×××¨ âªGENSIMâ¬â">
            <a:extLst>
              <a:ext uri="{FF2B5EF4-FFF2-40B4-BE49-F238E27FC236}">
                <a16:creationId xmlns:a16="http://schemas.microsoft.com/office/drawing/2014/main" id="{DC1726A0-F268-472F-9452-26BED37C9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003" y="5152153"/>
            <a:ext cx="2657131" cy="8240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ª××¦××ª ×ª××× × ×¢×××¨ âªnetworkx pythonâ¬â">
            <a:extLst>
              <a:ext uri="{FF2B5EF4-FFF2-40B4-BE49-F238E27FC236}">
                <a16:creationId xmlns:a16="http://schemas.microsoft.com/office/drawing/2014/main" id="{2BB4F2FE-C4C1-4EBD-8343-93CB31D47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452" y="4564684"/>
            <a:ext cx="2220565" cy="166542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D71EE8C-C0D8-4EBD-AC72-C94AB0984900}"/>
              </a:ext>
            </a:extLst>
          </p:cNvPr>
          <p:cNvSpPr>
            <a:spLocks noGrp="1"/>
          </p:cNvSpPr>
          <p:nvPr>
            <p:ph type="sldNum" sz="quarter" idx="12"/>
          </p:nvPr>
        </p:nvSpPr>
        <p:spPr/>
        <p:txBody>
          <a:bodyPr/>
          <a:lstStyle/>
          <a:p>
            <a:fld id="{1D011A9C-DC73-4A1A-8179-C21A35DB6D88}" type="slidenum">
              <a:rPr lang="he-IL" smtClean="0"/>
              <a:t>11</a:t>
            </a:fld>
            <a:endParaRPr lang="he-IL"/>
          </a:p>
        </p:txBody>
      </p:sp>
    </p:spTree>
    <p:extLst>
      <p:ext uri="{BB962C8B-B14F-4D97-AF65-F5344CB8AC3E}">
        <p14:creationId xmlns:p14="http://schemas.microsoft.com/office/powerpoint/2010/main" val="2698134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F855-5F69-4DEA-B224-4D359B320849}"/>
              </a:ext>
            </a:extLst>
          </p:cNvPr>
          <p:cNvSpPr>
            <a:spLocks noGrp="1"/>
          </p:cNvSpPr>
          <p:nvPr>
            <p:ph type="title"/>
          </p:nvPr>
        </p:nvSpPr>
        <p:spPr/>
        <p:txBody>
          <a:bodyPr>
            <a:normAutofit/>
          </a:bodyPr>
          <a:lstStyle/>
          <a:p>
            <a:r>
              <a:rPr lang="en-US" dirty="0"/>
              <a:t>Hypotheses </a:t>
            </a:r>
            <a:endParaRPr lang="he-IL" dirty="0"/>
          </a:p>
        </p:txBody>
      </p:sp>
      <p:sp>
        <p:nvSpPr>
          <p:cNvPr id="3" name="Content Placeholder 2">
            <a:extLst>
              <a:ext uri="{FF2B5EF4-FFF2-40B4-BE49-F238E27FC236}">
                <a16:creationId xmlns:a16="http://schemas.microsoft.com/office/drawing/2014/main" id="{D2155246-96F1-47F1-813D-F81D0F9002B7}"/>
              </a:ext>
            </a:extLst>
          </p:cNvPr>
          <p:cNvSpPr>
            <a:spLocks noGrp="1"/>
          </p:cNvSpPr>
          <p:nvPr>
            <p:ph idx="1"/>
          </p:nvPr>
        </p:nvSpPr>
        <p:spPr/>
        <p:txBody>
          <a:bodyPr>
            <a:normAutofit lnSpcReduction="10000"/>
          </a:bodyPr>
          <a:lstStyle/>
          <a:p>
            <a:pPr marL="514350" lvl="0" indent="-514350" algn="l" rtl="0">
              <a:lnSpc>
                <a:spcPct val="100000"/>
              </a:lnSpc>
              <a:spcBef>
                <a:spcPct val="20000"/>
              </a:spcBef>
              <a:spcAft>
                <a:spcPts val="0"/>
              </a:spcAft>
              <a:buClrTx/>
              <a:buSzTx/>
              <a:buFont typeface="+mj-lt"/>
              <a:buAutoNum type="arabicPeriod"/>
            </a:pPr>
            <a:r>
              <a:rPr lang="en-GB" sz="3200" dirty="0">
                <a:solidFill>
                  <a:prstClr val="black"/>
                </a:solidFill>
                <a:latin typeface="Arial" panose="020B0604020202020204" pitchFamily="34" charset="0"/>
                <a:cs typeface="Arial" panose="020B0604020202020204" pitchFamily="34" charset="0"/>
              </a:rPr>
              <a:t>There is correlation between an expert analysis and an algorithmic NLP analysis.</a:t>
            </a:r>
          </a:p>
          <a:p>
            <a:pPr marL="514350" lvl="0" indent="-514350" algn="l" rtl="0">
              <a:lnSpc>
                <a:spcPct val="100000"/>
              </a:lnSpc>
              <a:spcBef>
                <a:spcPct val="20000"/>
              </a:spcBef>
              <a:spcAft>
                <a:spcPts val="0"/>
              </a:spcAft>
              <a:buClrTx/>
              <a:buSzTx/>
              <a:buFont typeface="+mj-lt"/>
              <a:buAutoNum type="arabicPeriod"/>
            </a:pPr>
            <a:r>
              <a:rPr lang="en-GB" sz="3200" dirty="0">
                <a:solidFill>
                  <a:prstClr val="black"/>
                </a:solidFill>
                <a:latin typeface="Arial" panose="020B0604020202020204" pitchFamily="34" charset="0"/>
                <a:cs typeface="Arial" panose="020B0604020202020204" pitchFamily="34" charset="0"/>
              </a:rPr>
              <a:t>Character with positive sentiment effects a negative character in their conversations.</a:t>
            </a:r>
          </a:p>
          <a:p>
            <a:pPr marL="514350" lvl="0" indent="-514350" algn="l" rtl="0">
              <a:lnSpc>
                <a:spcPct val="100000"/>
              </a:lnSpc>
              <a:spcBef>
                <a:spcPct val="20000"/>
              </a:spcBef>
              <a:spcAft>
                <a:spcPts val="0"/>
              </a:spcAft>
              <a:buClrTx/>
              <a:buSzTx/>
              <a:buFont typeface="+mj-lt"/>
              <a:buAutoNum type="arabicPeriod"/>
            </a:pPr>
            <a:r>
              <a:rPr lang="en-GB" sz="3200" dirty="0">
                <a:solidFill>
                  <a:prstClr val="black"/>
                </a:solidFill>
                <a:latin typeface="Arial" panose="020B0604020202020204" pitchFamily="34" charset="0"/>
                <a:cs typeface="Arial" panose="020B0604020202020204" pitchFamily="34" charset="0"/>
              </a:rPr>
              <a:t>The topics extracted from a character’s conversation depend on his dynamics with other characters.</a:t>
            </a:r>
          </a:p>
          <a:p>
            <a:pPr marL="514350" lvl="0" indent="-514350" algn="l" rtl="0">
              <a:lnSpc>
                <a:spcPct val="100000"/>
              </a:lnSpc>
              <a:spcBef>
                <a:spcPct val="20000"/>
              </a:spcBef>
              <a:spcAft>
                <a:spcPts val="0"/>
              </a:spcAft>
              <a:buClrTx/>
              <a:buSzTx/>
              <a:buFont typeface="+mj-lt"/>
              <a:buAutoNum type="arabicPeriod"/>
            </a:pPr>
            <a:r>
              <a:rPr lang="en-GB" sz="3200" dirty="0">
                <a:solidFill>
                  <a:prstClr val="black"/>
                </a:solidFill>
                <a:latin typeface="Arial" panose="020B0604020202020204" pitchFamily="34" charset="0"/>
                <a:cs typeface="Arial" panose="020B0604020202020204" pitchFamily="34" charset="0"/>
              </a:rPr>
              <a:t>The topics extracted from a character’s conversation are different in each episode.</a:t>
            </a:r>
            <a:endParaRPr lang="en-US" sz="3200" dirty="0">
              <a:solidFill>
                <a:prstClr val="black"/>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3C3AD63-F348-4489-8296-0044544D0248}"/>
              </a:ext>
            </a:extLst>
          </p:cNvPr>
          <p:cNvSpPr>
            <a:spLocks noGrp="1"/>
          </p:cNvSpPr>
          <p:nvPr>
            <p:ph type="sldNum" sz="quarter" idx="12"/>
          </p:nvPr>
        </p:nvSpPr>
        <p:spPr/>
        <p:txBody>
          <a:bodyPr/>
          <a:lstStyle/>
          <a:p>
            <a:fld id="{1D011A9C-DC73-4A1A-8179-C21A35DB6D88}" type="slidenum">
              <a:rPr lang="he-IL" smtClean="0"/>
              <a:t>12</a:t>
            </a:fld>
            <a:endParaRPr lang="he-IL"/>
          </a:p>
        </p:txBody>
      </p:sp>
    </p:spTree>
    <p:extLst>
      <p:ext uri="{BB962C8B-B14F-4D97-AF65-F5344CB8AC3E}">
        <p14:creationId xmlns:p14="http://schemas.microsoft.com/office/powerpoint/2010/main" val="1064751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DD01-F982-403A-B925-872C2175AE22}"/>
              </a:ext>
            </a:extLst>
          </p:cNvPr>
          <p:cNvSpPr>
            <a:spLocks noGrp="1"/>
          </p:cNvSpPr>
          <p:nvPr>
            <p:ph type="title"/>
          </p:nvPr>
        </p:nvSpPr>
        <p:spPr/>
        <p:txBody>
          <a:bodyPr/>
          <a:lstStyle/>
          <a:p>
            <a:r>
              <a:rPr lang="en-US" dirty="0"/>
              <a:t>Experiments</a:t>
            </a:r>
            <a:br>
              <a:rPr lang="en-US" dirty="0"/>
            </a:br>
            <a:r>
              <a:rPr lang="en-US" sz="3200" dirty="0"/>
              <a:t>Topic</a:t>
            </a:r>
            <a:r>
              <a:rPr lang="en-US" sz="3600" dirty="0"/>
              <a:t> </a:t>
            </a:r>
            <a:r>
              <a:rPr lang="en-US" sz="3200" dirty="0"/>
              <a:t>Modeling</a:t>
            </a:r>
            <a:endParaRPr lang="he-IL" dirty="0"/>
          </a:p>
        </p:txBody>
      </p:sp>
      <p:sp>
        <p:nvSpPr>
          <p:cNvPr id="3" name="Content Placeholder 2">
            <a:extLst>
              <a:ext uri="{FF2B5EF4-FFF2-40B4-BE49-F238E27FC236}">
                <a16:creationId xmlns:a16="http://schemas.microsoft.com/office/drawing/2014/main" id="{E45E85B8-5E61-494D-9F5F-A06F8605DDC3}"/>
              </a:ext>
            </a:extLst>
          </p:cNvPr>
          <p:cNvSpPr>
            <a:spLocks noGrp="1"/>
          </p:cNvSpPr>
          <p:nvPr>
            <p:ph idx="1"/>
          </p:nvPr>
        </p:nvSpPr>
        <p:spPr>
          <a:xfrm>
            <a:off x="1097280" y="1845733"/>
            <a:ext cx="5599611" cy="4485398"/>
          </a:xfrm>
        </p:spPr>
        <p:txBody>
          <a:bodyPr>
            <a:normAutofit fontScale="92500" lnSpcReduction="10000"/>
          </a:bodyPr>
          <a:lstStyle/>
          <a:p>
            <a:pPr marL="342900" lvl="0" indent="-342900" algn="l" rtl="0">
              <a:lnSpc>
                <a:spcPct val="100000"/>
              </a:lnSpc>
              <a:spcBef>
                <a:spcPct val="20000"/>
              </a:spcBef>
              <a:spcAft>
                <a:spcPts val="0"/>
              </a:spcAft>
              <a:buClrTx/>
              <a:buSzTx/>
              <a:buFont typeface="Arial" pitchFamily="34" charset="0"/>
              <a:buChar char="•"/>
            </a:pPr>
            <a:r>
              <a:rPr lang="en-US" sz="3500" dirty="0">
                <a:solidFill>
                  <a:prstClr val="black"/>
                </a:solidFill>
                <a:latin typeface="Arial" panose="020B0604020202020204" pitchFamily="34" charset="0"/>
                <a:cs typeface="Arial" panose="020B0604020202020204" pitchFamily="34" charset="0"/>
              </a:rPr>
              <a:t>We have extracted the main 3 topics of the conversations for each character</a:t>
            </a:r>
            <a:r>
              <a:rPr lang="en-US" sz="3200" dirty="0">
                <a:solidFill>
                  <a:prstClr val="black"/>
                </a:solidFill>
                <a:latin typeface="Arial" panose="020B0604020202020204" pitchFamily="34" charset="0"/>
                <a:cs typeface="Arial" panose="020B0604020202020204" pitchFamily="34" charset="0"/>
              </a:rPr>
              <a:t>:</a:t>
            </a:r>
          </a:p>
          <a:p>
            <a:pPr marL="818388" lvl="2" indent="-342900" algn="l" rtl="0">
              <a:lnSpc>
                <a:spcPct val="100000"/>
              </a:lnSpc>
              <a:spcBef>
                <a:spcPct val="20000"/>
              </a:spcBef>
              <a:spcAft>
                <a:spcPts val="0"/>
              </a:spcAft>
              <a:buClrTx/>
              <a:buFont typeface="Arial" pitchFamily="34" charset="0"/>
              <a:buChar char="•"/>
            </a:pPr>
            <a:r>
              <a:rPr lang="en-US" sz="3000" dirty="0">
                <a:solidFill>
                  <a:prstClr val="black"/>
                </a:solidFill>
                <a:latin typeface="Arial" panose="020B0604020202020204" pitchFamily="34" charset="0"/>
                <a:cs typeface="Arial" panose="020B0604020202020204" pitchFamily="34" charset="0"/>
              </a:rPr>
              <a:t>We use the </a:t>
            </a:r>
            <a:r>
              <a:rPr lang="en-US" sz="3000" b="1" dirty="0" err="1">
                <a:solidFill>
                  <a:prstClr val="black"/>
                </a:solidFill>
                <a:latin typeface="Arial" panose="020B0604020202020204" pitchFamily="34" charset="0"/>
                <a:cs typeface="Arial" panose="020B0604020202020204" pitchFamily="34" charset="0"/>
              </a:rPr>
              <a:t>pyLDAvis</a:t>
            </a:r>
            <a:r>
              <a:rPr lang="en-US" sz="3000" dirty="0">
                <a:solidFill>
                  <a:prstClr val="black"/>
                </a:solidFill>
                <a:latin typeface="Arial" panose="020B0604020202020204" pitchFamily="34" charset="0"/>
                <a:cs typeface="Arial" panose="020B0604020202020204" pitchFamily="34" charset="0"/>
              </a:rPr>
              <a:t> visualization to </a:t>
            </a:r>
            <a:r>
              <a:rPr lang="en-GB" sz="3000" dirty="0">
                <a:solidFill>
                  <a:prstClr val="black"/>
                </a:solidFill>
                <a:latin typeface="Arial" panose="020B0604020202020204" pitchFamily="34" charset="0"/>
                <a:cs typeface="Arial" panose="020B0604020202020204" pitchFamily="34" charset="0"/>
              </a:rPr>
              <a:t>display the top 30 most relevant terms of each topic.</a:t>
            </a:r>
          </a:p>
          <a:p>
            <a:pPr marL="818388" lvl="2" indent="-342900" algn="l" rtl="0">
              <a:lnSpc>
                <a:spcPct val="100000"/>
              </a:lnSpc>
              <a:spcBef>
                <a:spcPct val="20000"/>
              </a:spcBef>
              <a:spcAft>
                <a:spcPts val="0"/>
              </a:spcAft>
              <a:buClrTx/>
              <a:buFont typeface="Arial" pitchFamily="34" charset="0"/>
              <a:buChar char="•"/>
            </a:pPr>
            <a:r>
              <a:rPr lang="en-GB" sz="3000" dirty="0">
                <a:solidFill>
                  <a:prstClr val="black"/>
                </a:solidFill>
                <a:latin typeface="Arial" panose="020B0604020202020204" pitchFamily="34" charset="0"/>
                <a:cs typeface="Arial" panose="020B0604020202020204" pitchFamily="34" charset="0"/>
              </a:rPr>
              <a:t>We consider the top 5 terms to indicate the overall social status of the character.</a:t>
            </a:r>
          </a:p>
          <a:p>
            <a:pPr marL="818388" lvl="2" indent="-342900" algn="l" rtl="0">
              <a:lnSpc>
                <a:spcPct val="100000"/>
              </a:lnSpc>
              <a:spcBef>
                <a:spcPct val="20000"/>
              </a:spcBef>
              <a:spcAft>
                <a:spcPts val="0"/>
              </a:spcAft>
              <a:buClrTx/>
              <a:buFont typeface="Arial" pitchFamily="34" charset="0"/>
              <a:buChar char="•"/>
            </a:pPr>
            <a:endParaRPr lang="en-US" sz="2600" dirty="0">
              <a:solidFill>
                <a:prstClr val="black"/>
              </a:solidFill>
              <a:latin typeface="Arial" panose="020B0604020202020204" pitchFamily="34" charset="0"/>
              <a:cs typeface="Arial" panose="020B0604020202020204" pitchFamily="34" charset="0"/>
            </a:endParaRPr>
          </a:p>
          <a:p>
            <a:pPr marL="818388" lvl="2" indent="-342900" algn="l" rtl="0">
              <a:lnSpc>
                <a:spcPct val="100000"/>
              </a:lnSpc>
              <a:spcBef>
                <a:spcPct val="20000"/>
              </a:spcBef>
              <a:spcAft>
                <a:spcPts val="0"/>
              </a:spcAft>
              <a:buClrTx/>
              <a:buFont typeface="Arial" pitchFamily="34" charset="0"/>
              <a:buChar char="•"/>
            </a:pPr>
            <a:endParaRPr lang="he-IL" sz="2600" dirty="0">
              <a:solidFill>
                <a:prstClr val="black"/>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51FD56-56D2-422B-AD00-2FF0990C8F49}"/>
              </a:ext>
            </a:extLst>
          </p:cNvPr>
          <p:cNvGrpSpPr/>
          <p:nvPr/>
        </p:nvGrpSpPr>
        <p:grpSpPr>
          <a:xfrm>
            <a:off x="6469856" y="1845734"/>
            <a:ext cx="5722144" cy="4240108"/>
            <a:chOff x="0" y="0"/>
            <a:chExt cx="4633267" cy="2917287"/>
          </a:xfrm>
        </p:grpSpPr>
        <p:pic>
          <p:nvPicPr>
            <p:cNvPr id="5" name="Picture 4">
              <a:extLst>
                <a:ext uri="{FF2B5EF4-FFF2-40B4-BE49-F238E27FC236}">
                  <a16:creationId xmlns:a16="http://schemas.microsoft.com/office/drawing/2014/main" id="{CCA8A193-446A-4927-85F8-47D104A0CF4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944167" y="0"/>
              <a:ext cx="1689100" cy="289560"/>
            </a:xfrm>
            <a:prstGeom prst="rect">
              <a:avLst/>
            </a:prstGeom>
          </p:spPr>
        </p:pic>
        <p:sp>
          <p:nvSpPr>
            <p:cNvPr id="6" name="Text Box 13">
              <a:extLst>
                <a:ext uri="{FF2B5EF4-FFF2-40B4-BE49-F238E27FC236}">
                  <a16:creationId xmlns:a16="http://schemas.microsoft.com/office/drawing/2014/main" id="{D6A7FB20-DD7F-41C9-9F0C-AF347D0F3D76}"/>
                </a:ext>
              </a:extLst>
            </p:cNvPr>
            <p:cNvSpPr txBox="1"/>
            <p:nvPr/>
          </p:nvSpPr>
          <p:spPr>
            <a:xfrm>
              <a:off x="0" y="2642716"/>
              <a:ext cx="4611916" cy="274571"/>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algn="ctr">
                <a:spcAft>
                  <a:spcPts val="1000"/>
                </a:spcAft>
              </a:pPr>
              <a:r>
                <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Topic model visualization for conversations of </a:t>
              </a:r>
              <a:r>
                <a:rPr lang="en-US" sz="1400" i="1" dirty="0" err="1">
                  <a:solidFill>
                    <a:srgbClr val="44546A"/>
                  </a:solidFill>
                  <a:effectLst/>
                  <a:latin typeface="Calibri" panose="020F0502020204030204" pitchFamily="34" charset="0"/>
                  <a:ea typeface="Calibri" panose="020F0502020204030204" pitchFamily="34" charset="0"/>
                  <a:cs typeface="Arial" panose="020B0604020202020204" pitchFamily="34" charset="0"/>
                </a:rPr>
                <a:t>Spongebob</a:t>
              </a:r>
              <a:r>
                <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 (the most dominant topic), generated by the </a:t>
              </a:r>
              <a:r>
                <a:rPr lang="en-US" sz="1400" i="1" dirty="0" err="1">
                  <a:solidFill>
                    <a:srgbClr val="44546A"/>
                  </a:solidFill>
                  <a:effectLst/>
                  <a:latin typeface="Calibri" panose="020F0502020204030204" pitchFamily="34" charset="0"/>
                  <a:ea typeface="Calibri" panose="020F0502020204030204" pitchFamily="34" charset="0"/>
                  <a:cs typeface="Arial" panose="020B0604020202020204" pitchFamily="34" charset="0"/>
                </a:rPr>
                <a:t>PyLDAvis</a:t>
              </a:r>
              <a:r>
                <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 package</a:t>
              </a:r>
            </a:p>
          </p:txBody>
        </p:sp>
        <p:pic>
          <p:nvPicPr>
            <p:cNvPr id="7" name="Picture 6">
              <a:extLst>
                <a:ext uri="{FF2B5EF4-FFF2-40B4-BE49-F238E27FC236}">
                  <a16:creationId xmlns:a16="http://schemas.microsoft.com/office/drawing/2014/main" id="{80B90B76-F765-4955-BF19-41F0DCB0FC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136" y="35169"/>
              <a:ext cx="2647315" cy="2583180"/>
            </a:xfrm>
            <a:prstGeom prst="rect">
              <a:avLst/>
            </a:prstGeom>
          </p:spPr>
        </p:pic>
      </p:grpSp>
      <p:sp>
        <p:nvSpPr>
          <p:cNvPr id="8" name="Slide Number Placeholder 7">
            <a:extLst>
              <a:ext uri="{FF2B5EF4-FFF2-40B4-BE49-F238E27FC236}">
                <a16:creationId xmlns:a16="http://schemas.microsoft.com/office/drawing/2014/main" id="{872544BF-CCA3-4BA9-BAB0-61FB8F53EEEA}"/>
              </a:ext>
            </a:extLst>
          </p:cNvPr>
          <p:cNvSpPr>
            <a:spLocks noGrp="1"/>
          </p:cNvSpPr>
          <p:nvPr>
            <p:ph type="sldNum" sz="quarter" idx="12"/>
          </p:nvPr>
        </p:nvSpPr>
        <p:spPr/>
        <p:txBody>
          <a:bodyPr/>
          <a:lstStyle/>
          <a:p>
            <a:fld id="{1D011A9C-DC73-4A1A-8179-C21A35DB6D88}" type="slidenum">
              <a:rPr lang="he-IL" smtClean="0"/>
              <a:t>13</a:t>
            </a:fld>
            <a:endParaRPr lang="he-IL"/>
          </a:p>
        </p:txBody>
      </p:sp>
    </p:spTree>
    <p:extLst>
      <p:ext uri="{BB962C8B-B14F-4D97-AF65-F5344CB8AC3E}">
        <p14:creationId xmlns:p14="http://schemas.microsoft.com/office/powerpoint/2010/main" val="1222412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0633-C2F9-4343-B6ED-B18AC591D118}"/>
              </a:ext>
            </a:extLst>
          </p:cNvPr>
          <p:cNvSpPr>
            <a:spLocks noGrp="1"/>
          </p:cNvSpPr>
          <p:nvPr>
            <p:ph type="title"/>
          </p:nvPr>
        </p:nvSpPr>
        <p:spPr/>
        <p:txBody>
          <a:bodyPr/>
          <a:lstStyle/>
          <a:p>
            <a:r>
              <a:rPr lang="en-US" dirty="0"/>
              <a:t>Experiments</a:t>
            </a:r>
            <a:br>
              <a:rPr lang="en-US" dirty="0"/>
            </a:br>
            <a:r>
              <a:rPr lang="en-US" sz="3200" dirty="0"/>
              <a:t>Sentiment Analysis</a:t>
            </a:r>
            <a:endParaRPr lang="he-IL" sz="3200" dirty="0"/>
          </a:p>
        </p:txBody>
      </p:sp>
      <p:sp>
        <p:nvSpPr>
          <p:cNvPr id="3" name="Content Placeholder 2">
            <a:extLst>
              <a:ext uri="{FF2B5EF4-FFF2-40B4-BE49-F238E27FC236}">
                <a16:creationId xmlns:a16="http://schemas.microsoft.com/office/drawing/2014/main" id="{AA13FF3A-E509-4404-A5EE-06EC2B1C599D}"/>
              </a:ext>
            </a:extLst>
          </p:cNvPr>
          <p:cNvSpPr>
            <a:spLocks noGrp="1"/>
          </p:cNvSpPr>
          <p:nvPr>
            <p:ph idx="1"/>
          </p:nvPr>
        </p:nvSpPr>
        <p:spPr>
          <a:xfrm>
            <a:off x="1097280" y="1845734"/>
            <a:ext cx="10058400" cy="4023360"/>
          </a:xfrm>
        </p:spPr>
        <p:txBody>
          <a:bodyPr/>
          <a:lstStyle/>
          <a:p>
            <a:pPr marL="342900" lvl="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We classified each conversation to its sentiment (</a:t>
            </a:r>
            <a:r>
              <a:rPr lang="en-US" sz="3200" dirty="0">
                <a:solidFill>
                  <a:srgbClr val="00B050"/>
                </a:solidFill>
                <a:latin typeface="Arial" panose="020B0604020202020204" pitchFamily="34" charset="0"/>
                <a:cs typeface="Arial" panose="020B0604020202020204" pitchFamily="34" charset="0"/>
              </a:rPr>
              <a:t>positive</a:t>
            </a:r>
            <a:r>
              <a:rPr lang="en-US" sz="3200" dirty="0">
                <a:solidFill>
                  <a:prstClr val="black"/>
                </a:solidFill>
                <a:latin typeface="Arial" panose="020B0604020202020204" pitchFamily="34" charset="0"/>
                <a:cs typeface="Arial" panose="020B0604020202020204" pitchFamily="34" charset="0"/>
              </a:rPr>
              <a:t>, </a:t>
            </a:r>
            <a:r>
              <a:rPr lang="en-US" sz="3200" dirty="0">
                <a:solidFill>
                  <a:srgbClr val="FF0000"/>
                </a:solidFill>
                <a:latin typeface="Arial" panose="020B0604020202020204" pitchFamily="34" charset="0"/>
                <a:cs typeface="Arial" panose="020B0604020202020204" pitchFamily="34" charset="0"/>
              </a:rPr>
              <a:t>negative</a:t>
            </a:r>
            <a:r>
              <a:rPr lang="en-US" sz="3200" dirty="0">
                <a:solidFill>
                  <a:prstClr val="black"/>
                </a:solidFill>
                <a:latin typeface="Arial" panose="020B0604020202020204" pitchFamily="34" charset="0"/>
                <a:cs typeface="Arial" panose="020B0604020202020204" pitchFamily="34" charset="0"/>
              </a:rPr>
              <a:t> or </a:t>
            </a:r>
            <a:r>
              <a:rPr lang="en-US" sz="3200" dirty="0">
                <a:solidFill>
                  <a:srgbClr val="0070C0"/>
                </a:solidFill>
                <a:latin typeface="Arial" panose="020B0604020202020204" pitchFamily="34" charset="0"/>
                <a:cs typeface="Arial" panose="020B0604020202020204" pitchFamily="34" charset="0"/>
              </a:rPr>
              <a:t>neutral</a:t>
            </a:r>
            <a:r>
              <a:rPr lang="en-US" sz="3200" dirty="0">
                <a:solidFill>
                  <a:prstClr val="black"/>
                </a:solidFill>
                <a:latin typeface="Arial" panose="020B0604020202020204" pitchFamily="34" charset="0"/>
                <a:cs typeface="Arial" panose="020B0604020202020204" pitchFamily="34" charset="0"/>
              </a:rPr>
              <a:t>):</a:t>
            </a:r>
          </a:p>
          <a:p>
            <a:pPr marL="818388" lvl="2" indent="-342900" algn="l" rtl="0">
              <a:lnSpc>
                <a:spcPct val="100000"/>
              </a:lnSpc>
              <a:spcBef>
                <a:spcPct val="20000"/>
              </a:spcBef>
              <a:spcAft>
                <a:spcPts val="0"/>
              </a:spcAft>
              <a:buClrTx/>
              <a:buFont typeface="Arial" pitchFamily="34" charset="0"/>
              <a:buChar char="•"/>
            </a:pPr>
            <a:r>
              <a:rPr lang="en-GB" sz="2400" dirty="0">
                <a:solidFill>
                  <a:prstClr val="black"/>
                </a:solidFill>
                <a:latin typeface="Arial" panose="020B0604020202020204" pitchFamily="34" charset="0"/>
                <a:cs typeface="Arial" panose="020B0604020202020204" pitchFamily="34" charset="0"/>
              </a:rPr>
              <a:t>The sentiment score is in the range between -1 (strong negative sentiment) and 1 (strong positive sentiment)</a:t>
            </a:r>
            <a:endParaRPr lang="en-US" sz="2400" dirty="0">
              <a:solidFill>
                <a:prstClr val="black"/>
              </a:solidFill>
              <a:latin typeface="Arial" panose="020B0604020202020204" pitchFamily="34" charset="0"/>
              <a:cs typeface="Arial" panose="020B0604020202020204" pitchFamily="34" charset="0"/>
            </a:endParaRPr>
          </a:p>
          <a:p>
            <a:pPr marL="818388" lvl="2" indent="-342900" algn="l" rtl="0">
              <a:lnSpc>
                <a:spcPct val="100000"/>
              </a:lnSpc>
              <a:spcBef>
                <a:spcPct val="20000"/>
              </a:spcBef>
              <a:spcAft>
                <a:spcPts val="0"/>
              </a:spcAft>
              <a:buClrTx/>
              <a:buFont typeface="Arial" pitchFamily="34" charset="0"/>
              <a:buChar char="•"/>
            </a:pPr>
            <a:r>
              <a:rPr lang="en-US" sz="2400" dirty="0">
                <a:solidFill>
                  <a:prstClr val="black"/>
                </a:solidFill>
                <a:latin typeface="Arial" panose="020B0604020202020204" pitchFamily="34" charset="0"/>
                <a:cs typeface="Arial" panose="020B0604020202020204" pitchFamily="34" charset="0"/>
              </a:rPr>
              <a:t>We used a threshold of 0.05 for the sentiment score</a:t>
            </a:r>
          </a:p>
          <a:p>
            <a:pPr marL="818388" lvl="2" indent="-342900" algn="l" rtl="0">
              <a:lnSpc>
                <a:spcPct val="100000"/>
              </a:lnSpc>
              <a:spcBef>
                <a:spcPct val="20000"/>
              </a:spcBef>
              <a:spcAft>
                <a:spcPts val="0"/>
              </a:spcAft>
              <a:buClrTx/>
              <a:buFont typeface="Arial" pitchFamily="34" charset="0"/>
              <a:buChar char="•"/>
            </a:pPr>
            <a:r>
              <a:rPr lang="en-GB" sz="2400" dirty="0">
                <a:solidFill>
                  <a:prstClr val="black"/>
                </a:solidFill>
                <a:latin typeface="Arial" panose="020B0604020202020204" pitchFamily="34" charset="0"/>
                <a:cs typeface="Arial" panose="020B0604020202020204" pitchFamily="34" charset="0"/>
              </a:rPr>
              <a:t>We average the sentiment score for all the conversations of a character to get a sense of its general mood</a:t>
            </a:r>
            <a:endParaRPr lang="he-IL" sz="2400" dirty="0">
              <a:solidFill>
                <a:prstClr val="black"/>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3728ED39-7728-411F-B31C-150DAC5AE85F}"/>
              </a:ext>
            </a:extLst>
          </p:cNvPr>
          <p:cNvGrpSpPr/>
          <p:nvPr/>
        </p:nvGrpSpPr>
        <p:grpSpPr>
          <a:xfrm>
            <a:off x="2985141" y="4949505"/>
            <a:ext cx="5496128" cy="1330882"/>
            <a:chOff x="0" y="0"/>
            <a:chExt cx="4294505" cy="992896"/>
          </a:xfrm>
        </p:grpSpPr>
        <p:sp>
          <p:nvSpPr>
            <p:cNvPr id="5" name="Text Box 7">
              <a:extLst>
                <a:ext uri="{FF2B5EF4-FFF2-40B4-BE49-F238E27FC236}">
                  <a16:creationId xmlns:a16="http://schemas.microsoft.com/office/drawing/2014/main" id="{6EC03A63-94F1-43E2-B144-A61DDC3853FE}"/>
                </a:ext>
              </a:extLst>
            </p:cNvPr>
            <p:cNvSpPr txBox="1"/>
            <p:nvPr/>
          </p:nvSpPr>
          <p:spPr>
            <a:xfrm>
              <a:off x="0" y="688975"/>
              <a:ext cx="4294505" cy="303921"/>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algn="ctr">
                <a:spcAft>
                  <a:spcPts val="1000"/>
                </a:spcAft>
              </a:pPr>
              <a:r>
                <a:rPr lang="en-US" sz="1400" i="1" dirty="0" err="1">
                  <a:solidFill>
                    <a:srgbClr val="44546A"/>
                  </a:solidFill>
                  <a:effectLst/>
                  <a:latin typeface="Calibri" panose="020F0502020204030204" pitchFamily="34" charset="0"/>
                  <a:ea typeface="Calibri" panose="020F0502020204030204" pitchFamily="34" charset="0"/>
                  <a:cs typeface="Arial" panose="020B0604020202020204" pitchFamily="34" charset="0"/>
                </a:rPr>
                <a:t>Spongebob</a:t>
              </a:r>
              <a:r>
                <a:rPr lang="en-US"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 average sentiment score from his conversations, compared to score annotated by a domain expert</a:t>
              </a:r>
            </a:p>
          </p:txBody>
        </p:sp>
        <p:pic>
          <p:nvPicPr>
            <p:cNvPr id="6" name="Picture 5">
              <a:extLst>
                <a:ext uri="{FF2B5EF4-FFF2-40B4-BE49-F238E27FC236}">
                  <a16:creationId xmlns:a16="http://schemas.microsoft.com/office/drawing/2014/main" id="{73E0D47B-CD57-4EA4-B2F0-495FB6C907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53" y="0"/>
              <a:ext cx="2829560" cy="679450"/>
            </a:xfrm>
            <a:prstGeom prst="rect">
              <a:avLst/>
            </a:prstGeom>
          </p:spPr>
        </p:pic>
      </p:grpSp>
      <p:sp>
        <p:nvSpPr>
          <p:cNvPr id="7" name="Slide Number Placeholder 6">
            <a:extLst>
              <a:ext uri="{FF2B5EF4-FFF2-40B4-BE49-F238E27FC236}">
                <a16:creationId xmlns:a16="http://schemas.microsoft.com/office/drawing/2014/main" id="{1B17E5EB-5B0F-4257-98BA-A2CBDD4F49E2}"/>
              </a:ext>
            </a:extLst>
          </p:cNvPr>
          <p:cNvSpPr>
            <a:spLocks noGrp="1"/>
          </p:cNvSpPr>
          <p:nvPr>
            <p:ph type="sldNum" sz="quarter" idx="12"/>
          </p:nvPr>
        </p:nvSpPr>
        <p:spPr/>
        <p:txBody>
          <a:bodyPr/>
          <a:lstStyle/>
          <a:p>
            <a:fld id="{1D011A9C-DC73-4A1A-8179-C21A35DB6D88}" type="slidenum">
              <a:rPr lang="he-IL" smtClean="0"/>
              <a:t>14</a:t>
            </a:fld>
            <a:endParaRPr lang="he-IL"/>
          </a:p>
        </p:txBody>
      </p:sp>
    </p:spTree>
    <p:extLst>
      <p:ext uri="{BB962C8B-B14F-4D97-AF65-F5344CB8AC3E}">
        <p14:creationId xmlns:p14="http://schemas.microsoft.com/office/powerpoint/2010/main" val="4011853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FE40-9637-47CA-B503-670891E5319E}"/>
              </a:ext>
            </a:extLst>
          </p:cNvPr>
          <p:cNvSpPr>
            <a:spLocks noGrp="1"/>
          </p:cNvSpPr>
          <p:nvPr>
            <p:ph type="title"/>
          </p:nvPr>
        </p:nvSpPr>
        <p:spPr/>
        <p:txBody>
          <a:bodyPr>
            <a:normAutofit fontScale="90000"/>
          </a:bodyPr>
          <a:lstStyle/>
          <a:p>
            <a:br>
              <a:rPr lang="en-US" dirty="0"/>
            </a:br>
            <a:r>
              <a:rPr lang="en-US" sz="5300" dirty="0"/>
              <a:t>Experiments</a:t>
            </a:r>
            <a:br>
              <a:rPr lang="en-US" dirty="0"/>
            </a:br>
            <a:r>
              <a:rPr lang="en-US" sz="3600" dirty="0"/>
              <a:t>Social Interaction analysis</a:t>
            </a:r>
            <a:endParaRPr lang="he-IL" dirty="0"/>
          </a:p>
        </p:txBody>
      </p:sp>
      <p:sp>
        <p:nvSpPr>
          <p:cNvPr id="3" name="Content Placeholder 2">
            <a:extLst>
              <a:ext uri="{FF2B5EF4-FFF2-40B4-BE49-F238E27FC236}">
                <a16:creationId xmlns:a16="http://schemas.microsoft.com/office/drawing/2014/main" id="{7BFAA503-9FB1-4DE7-BA27-9D3EFB12B78C}"/>
              </a:ext>
            </a:extLst>
          </p:cNvPr>
          <p:cNvSpPr>
            <a:spLocks noGrp="1"/>
          </p:cNvSpPr>
          <p:nvPr>
            <p:ph idx="1"/>
          </p:nvPr>
        </p:nvSpPr>
        <p:spPr/>
        <p:txBody>
          <a:bodyPr>
            <a:normAutofit/>
          </a:bodyPr>
          <a:lstStyle/>
          <a:p>
            <a:pPr marL="342900" lvl="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We constructed the following interaction graph:</a:t>
            </a:r>
          </a:p>
          <a:p>
            <a:pPr marL="818388" lvl="2" indent="-342900" algn="l" rtl="0">
              <a:lnSpc>
                <a:spcPct val="100000"/>
              </a:lnSpc>
              <a:spcBef>
                <a:spcPct val="20000"/>
              </a:spcBef>
              <a:spcAft>
                <a:spcPts val="0"/>
              </a:spcAft>
              <a:buClrTx/>
              <a:buFont typeface="Arial" pitchFamily="34" charset="0"/>
              <a:buChar char="•"/>
            </a:pPr>
            <a:r>
              <a:rPr lang="en-GB" sz="2700" dirty="0">
                <a:solidFill>
                  <a:prstClr val="black"/>
                </a:solidFill>
                <a:latin typeface="Arial" panose="020B0604020202020204" pitchFamily="34" charset="0"/>
                <a:cs typeface="Arial" panose="020B0604020202020204" pitchFamily="34" charset="0"/>
              </a:rPr>
              <a:t>Each character entity was assigned to a </a:t>
            </a:r>
            <a:r>
              <a:rPr lang="en-GB" sz="2700" b="1" i="1" dirty="0">
                <a:solidFill>
                  <a:prstClr val="black"/>
                </a:solidFill>
                <a:latin typeface="Arial" panose="020B0604020202020204" pitchFamily="34" charset="0"/>
                <a:cs typeface="Arial" panose="020B0604020202020204" pitchFamily="34" charset="0"/>
              </a:rPr>
              <a:t>vertex</a:t>
            </a:r>
            <a:r>
              <a:rPr lang="en-GB" sz="2700" dirty="0">
                <a:solidFill>
                  <a:prstClr val="black"/>
                </a:solidFill>
                <a:latin typeface="Arial" panose="020B0604020202020204" pitchFamily="34" charset="0"/>
                <a:cs typeface="Arial" panose="020B0604020202020204" pitchFamily="34" charset="0"/>
              </a:rPr>
              <a:t> in the graph:</a:t>
            </a:r>
          </a:p>
          <a:p>
            <a:pPr marL="1184148" lvl="4" indent="-342900" algn="l" rtl="0">
              <a:lnSpc>
                <a:spcPct val="100000"/>
              </a:lnSpc>
              <a:spcBef>
                <a:spcPct val="20000"/>
              </a:spcBef>
              <a:spcAft>
                <a:spcPts val="0"/>
              </a:spcAft>
              <a:buClrTx/>
              <a:buFont typeface="Arial" pitchFamily="34" charset="0"/>
              <a:buChar char="•"/>
            </a:pPr>
            <a:r>
              <a:rPr lang="en-GB" sz="2400" dirty="0">
                <a:solidFill>
                  <a:prstClr val="black"/>
                </a:solidFill>
                <a:latin typeface="Arial" panose="020B0604020202020204" pitchFamily="34" charset="0"/>
                <a:cs typeface="Arial" panose="020B0604020202020204" pitchFamily="34" charset="0"/>
              </a:rPr>
              <a:t>Only characters with a “PERSON” POS tag count of at least 2 are included</a:t>
            </a:r>
          </a:p>
          <a:p>
            <a:pPr marL="1184148" lvl="4" indent="-342900" algn="l" rtl="0">
              <a:lnSpc>
                <a:spcPct val="100000"/>
              </a:lnSpc>
              <a:spcBef>
                <a:spcPct val="20000"/>
              </a:spcBef>
              <a:spcAft>
                <a:spcPts val="0"/>
              </a:spcAft>
              <a:buClrTx/>
              <a:buFont typeface="Arial" pitchFamily="34" charset="0"/>
              <a:buChar char="•"/>
            </a:pPr>
            <a:r>
              <a:rPr lang="en-GB" sz="2400" dirty="0">
                <a:solidFill>
                  <a:prstClr val="black"/>
                </a:solidFill>
                <a:latin typeface="Arial" panose="020B0604020202020204" pitchFamily="34" charset="0"/>
                <a:cs typeface="Arial" panose="020B0604020202020204" pitchFamily="34" charset="0"/>
              </a:rPr>
              <a:t>The </a:t>
            </a:r>
            <a:r>
              <a:rPr lang="en-GB" sz="2400" b="1" dirty="0">
                <a:solidFill>
                  <a:prstClr val="black"/>
                </a:solidFill>
                <a:latin typeface="Arial" panose="020B0604020202020204" pitchFamily="34" charset="0"/>
                <a:cs typeface="Arial" panose="020B0604020202020204" pitchFamily="34" charset="0"/>
              </a:rPr>
              <a:t>size</a:t>
            </a:r>
            <a:r>
              <a:rPr lang="en-GB" sz="2400" dirty="0">
                <a:solidFill>
                  <a:prstClr val="black"/>
                </a:solidFill>
                <a:latin typeface="Arial" panose="020B0604020202020204" pitchFamily="34" charset="0"/>
                <a:cs typeface="Arial" panose="020B0604020202020204" pitchFamily="34" charset="0"/>
              </a:rPr>
              <a:t> of each vertex is proportional to the character’s share in all the “PERSON” named entity mentions</a:t>
            </a:r>
          </a:p>
          <a:p>
            <a:pPr marL="1184148" lvl="4" indent="-342900" algn="l" rtl="0">
              <a:lnSpc>
                <a:spcPct val="100000"/>
              </a:lnSpc>
              <a:spcBef>
                <a:spcPct val="20000"/>
              </a:spcBef>
              <a:spcAft>
                <a:spcPts val="0"/>
              </a:spcAft>
              <a:buClrTx/>
              <a:buFont typeface="Arial" pitchFamily="34" charset="0"/>
              <a:buChar char="•"/>
            </a:pPr>
            <a:r>
              <a:rPr lang="en-GB" sz="2400" dirty="0">
                <a:solidFill>
                  <a:prstClr val="black"/>
                </a:solidFill>
                <a:latin typeface="Arial" panose="020B0604020202020204" pitchFamily="34" charset="0"/>
                <a:cs typeface="Arial" panose="020B0604020202020204" pitchFamily="34" charset="0"/>
              </a:rPr>
              <a:t>The </a:t>
            </a:r>
            <a:r>
              <a:rPr lang="en-GB" sz="2400" b="1" dirty="0" err="1">
                <a:solidFill>
                  <a:prstClr val="black"/>
                </a:solidFill>
                <a:latin typeface="Arial" panose="020B0604020202020204" pitchFamily="34" charset="0"/>
                <a:cs typeface="Arial" panose="020B0604020202020204" pitchFamily="34" charset="0"/>
              </a:rPr>
              <a:t>color</a:t>
            </a:r>
            <a:r>
              <a:rPr lang="en-GB" sz="2400" dirty="0">
                <a:solidFill>
                  <a:prstClr val="black"/>
                </a:solidFill>
                <a:latin typeface="Arial" panose="020B0604020202020204" pitchFamily="34" charset="0"/>
                <a:cs typeface="Arial" panose="020B0604020202020204" pitchFamily="34" charset="0"/>
              </a:rPr>
              <a:t> of each vertex corresponds to common topics that appear in his conversations</a:t>
            </a:r>
            <a:endParaRPr lang="en-US" sz="3000" dirty="0">
              <a:solidFill>
                <a:prstClr val="black"/>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8B1C0D4-754B-4969-A8C0-95B4F3A92871}"/>
              </a:ext>
            </a:extLst>
          </p:cNvPr>
          <p:cNvSpPr>
            <a:spLocks noGrp="1"/>
          </p:cNvSpPr>
          <p:nvPr>
            <p:ph type="sldNum" sz="quarter" idx="12"/>
          </p:nvPr>
        </p:nvSpPr>
        <p:spPr/>
        <p:txBody>
          <a:bodyPr/>
          <a:lstStyle/>
          <a:p>
            <a:fld id="{1D011A9C-DC73-4A1A-8179-C21A35DB6D88}" type="slidenum">
              <a:rPr lang="he-IL" smtClean="0"/>
              <a:t>15</a:t>
            </a:fld>
            <a:endParaRPr lang="he-IL"/>
          </a:p>
        </p:txBody>
      </p:sp>
    </p:spTree>
    <p:extLst>
      <p:ext uri="{BB962C8B-B14F-4D97-AF65-F5344CB8AC3E}">
        <p14:creationId xmlns:p14="http://schemas.microsoft.com/office/powerpoint/2010/main" val="403301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FE40-9637-47CA-B503-670891E5319E}"/>
              </a:ext>
            </a:extLst>
          </p:cNvPr>
          <p:cNvSpPr>
            <a:spLocks noGrp="1"/>
          </p:cNvSpPr>
          <p:nvPr>
            <p:ph type="title"/>
          </p:nvPr>
        </p:nvSpPr>
        <p:spPr/>
        <p:txBody>
          <a:bodyPr/>
          <a:lstStyle/>
          <a:p>
            <a:r>
              <a:rPr lang="en-US" dirty="0"/>
              <a:t>Experiments</a:t>
            </a:r>
            <a:br>
              <a:rPr lang="en-US" dirty="0">
                <a:latin typeface="Consolas" panose="020B0609020204030204" pitchFamily="49" charset="0"/>
              </a:rPr>
            </a:br>
            <a:r>
              <a:rPr lang="en-US" sz="3200" dirty="0"/>
              <a:t>Social Interaction analysis</a:t>
            </a:r>
            <a:endParaRPr lang="he-IL" dirty="0"/>
          </a:p>
        </p:txBody>
      </p:sp>
      <p:sp>
        <p:nvSpPr>
          <p:cNvPr id="3" name="Content Placeholder 2">
            <a:extLst>
              <a:ext uri="{FF2B5EF4-FFF2-40B4-BE49-F238E27FC236}">
                <a16:creationId xmlns:a16="http://schemas.microsoft.com/office/drawing/2014/main" id="{7BFAA503-9FB1-4DE7-BA27-9D3EFB12B78C}"/>
              </a:ext>
            </a:extLst>
          </p:cNvPr>
          <p:cNvSpPr>
            <a:spLocks noGrp="1"/>
          </p:cNvSpPr>
          <p:nvPr>
            <p:ph idx="1"/>
          </p:nvPr>
        </p:nvSpPr>
        <p:spPr>
          <a:xfrm>
            <a:off x="1097280" y="1845734"/>
            <a:ext cx="10177524" cy="4023360"/>
          </a:xfrm>
        </p:spPr>
        <p:txBody>
          <a:bodyPr>
            <a:normAutofit/>
          </a:bodyPr>
          <a:lstStyle/>
          <a:p>
            <a:pPr marL="342900" lvl="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We constructed the following interaction graph:</a:t>
            </a:r>
          </a:p>
          <a:p>
            <a:pPr marL="818388" lvl="2" indent="-342900" algn="l" rtl="0">
              <a:lnSpc>
                <a:spcPct val="100000"/>
              </a:lnSpc>
              <a:spcBef>
                <a:spcPct val="20000"/>
              </a:spcBef>
              <a:spcAft>
                <a:spcPts val="0"/>
              </a:spcAft>
              <a:buClrTx/>
              <a:buFont typeface="Arial" pitchFamily="34" charset="0"/>
              <a:buChar char="•"/>
            </a:pPr>
            <a:r>
              <a:rPr lang="en-GB" sz="2800" dirty="0">
                <a:solidFill>
                  <a:prstClr val="black"/>
                </a:solidFill>
                <a:latin typeface="Arial" panose="020B0604020202020204" pitchFamily="34" charset="0"/>
                <a:cs typeface="Arial" panose="020B0604020202020204" pitchFamily="34" charset="0"/>
              </a:rPr>
              <a:t>Each conversation (between two characters) is assigned a </a:t>
            </a:r>
            <a:r>
              <a:rPr lang="en-GB" sz="2800" b="1" i="1" dirty="0">
                <a:solidFill>
                  <a:prstClr val="black"/>
                </a:solidFill>
                <a:latin typeface="Arial" panose="020B0604020202020204" pitchFamily="34" charset="0"/>
                <a:cs typeface="Arial" panose="020B0604020202020204" pitchFamily="34" charset="0"/>
              </a:rPr>
              <a:t>directed edge</a:t>
            </a:r>
            <a:r>
              <a:rPr lang="en-GB" sz="2800" dirty="0">
                <a:solidFill>
                  <a:prstClr val="black"/>
                </a:solidFill>
                <a:latin typeface="Arial" panose="020B0604020202020204" pitchFamily="34" charset="0"/>
                <a:cs typeface="Arial" panose="020B0604020202020204" pitchFamily="34" charset="0"/>
              </a:rPr>
              <a:t>:</a:t>
            </a:r>
          </a:p>
          <a:p>
            <a:pPr marL="1184148" lvl="4" indent="-342900" algn="l" rtl="0">
              <a:lnSpc>
                <a:spcPct val="100000"/>
              </a:lnSpc>
              <a:spcBef>
                <a:spcPct val="20000"/>
              </a:spcBef>
              <a:spcAft>
                <a:spcPts val="0"/>
              </a:spcAft>
              <a:buClrTx/>
              <a:buFont typeface="Arial" pitchFamily="34" charset="0"/>
              <a:buChar char="•"/>
            </a:pPr>
            <a:r>
              <a:rPr lang="en-GB" sz="2400" dirty="0">
                <a:solidFill>
                  <a:srgbClr val="00B050"/>
                </a:solidFill>
                <a:latin typeface="Arial" panose="020B0604020202020204" pitchFamily="34" charset="0"/>
                <a:cs typeface="Arial" panose="020B0604020202020204" pitchFamily="34" charset="0"/>
              </a:rPr>
              <a:t>Green</a:t>
            </a:r>
            <a:r>
              <a:rPr lang="en-GB" sz="2400" dirty="0">
                <a:solidFill>
                  <a:prstClr val="black"/>
                </a:solidFill>
                <a:latin typeface="Arial" panose="020B0604020202020204" pitchFamily="34" charset="0"/>
                <a:cs typeface="Arial" panose="020B0604020202020204" pitchFamily="34" charset="0"/>
              </a:rPr>
              <a:t> edges indicate positive sentiment, </a:t>
            </a:r>
            <a:r>
              <a:rPr lang="en-GB" sz="2400" dirty="0">
                <a:solidFill>
                  <a:srgbClr val="0070C0"/>
                </a:solidFill>
                <a:latin typeface="Arial" panose="020B0604020202020204" pitchFamily="34" charset="0"/>
                <a:cs typeface="Arial" panose="020B0604020202020204" pitchFamily="34" charset="0"/>
              </a:rPr>
              <a:t>blue</a:t>
            </a:r>
            <a:r>
              <a:rPr lang="en-GB" sz="2400" dirty="0">
                <a:solidFill>
                  <a:prstClr val="black"/>
                </a:solidFill>
                <a:latin typeface="Arial" panose="020B0604020202020204" pitchFamily="34" charset="0"/>
                <a:cs typeface="Arial" panose="020B0604020202020204" pitchFamily="34" charset="0"/>
              </a:rPr>
              <a:t> indicate neutral sentiment and </a:t>
            </a:r>
            <a:r>
              <a:rPr lang="en-GB" sz="2400" dirty="0">
                <a:solidFill>
                  <a:srgbClr val="FF0000"/>
                </a:solidFill>
                <a:latin typeface="Arial" panose="020B0604020202020204" pitchFamily="34" charset="0"/>
                <a:cs typeface="Arial" panose="020B0604020202020204" pitchFamily="34" charset="0"/>
              </a:rPr>
              <a:t>red</a:t>
            </a:r>
            <a:r>
              <a:rPr lang="en-GB" sz="2400" dirty="0">
                <a:solidFill>
                  <a:prstClr val="black"/>
                </a:solidFill>
                <a:latin typeface="Arial" panose="020B0604020202020204" pitchFamily="34" charset="0"/>
                <a:cs typeface="Arial" panose="020B0604020202020204" pitchFamily="34" charset="0"/>
              </a:rPr>
              <a:t> indicate negative sentiment</a:t>
            </a:r>
          </a:p>
          <a:p>
            <a:pPr marL="1184148" lvl="4" indent="-342900" algn="l" rtl="0">
              <a:lnSpc>
                <a:spcPct val="100000"/>
              </a:lnSpc>
              <a:spcBef>
                <a:spcPct val="20000"/>
              </a:spcBef>
              <a:spcAft>
                <a:spcPts val="0"/>
              </a:spcAft>
              <a:buClrTx/>
              <a:buFont typeface="Arial" pitchFamily="34" charset="0"/>
              <a:buChar char="•"/>
            </a:pPr>
            <a:r>
              <a:rPr lang="en-GB" sz="2400" dirty="0">
                <a:solidFill>
                  <a:prstClr val="black"/>
                </a:solidFill>
                <a:latin typeface="Arial" panose="020B0604020202020204" pitchFamily="34" charset="0"/>
                <a:cs typeface="Arial" panose="020B0604020202020204" pitchFamily="34" charset="0"/>
              </a:rPr>
              <a:t>The </a:t>
            </a:r>
            <a:r>
              <a:rPr lang="en-GB" sz="2400" b="1" dirty="0">
                <a:solidFill>
                  <a:prstClr val="black"/>
                </a:solidFill>
                <a:latin typeface="Arial" panose="020B0604020202020204" pitchFamily="34" charset="0"/>
                <a:cs typeface="Arial" panose="020B0604020202020204" pitchFamily="34" charset="0"/>
              </a:rPr>
              <a:t>labels</a:t>
            </a:r>
            <a:r>
              <a:rPr lang="en-GB" sz="2400" dirty="0">
                <a:solidFill>
                  <a:prstClr val="black"/>
                </a:solidFill>
                <a:latin typeface="Arial" panose="020B0604020202020204" pitchFamily="34" charset="0"/>
                <a:cs typeface="Arial" panose="020B0604020202020204" pitchFamily="34" charset="0"/>
              </a:rPr>
              <a:t> on the edges show the average score of the sentiment</a:t>
            </a:r>
          </a:p>
          <a:p>
            <a:pPr marL="1184148" lvl="4" indent="-342900" algn="l" rtl="0">
              <a:lnSpc>
                <a:spcPct val="100000"/>
              </a:lnSpc>
              <a:spcBef>
                <a:spcPct val="20000"/>
              </a:spcBef>
              <a:spcAft>
                <a:spcPts val="0"/>
              </a:spcAft>
              <a:buClrTx/>
              <a:buFont typeface="Arial" pitchFamily="34" charset="0"/>
              <a:buChar char="•"/>
            </a:pPr>
            <a:r>
              <a:rPr lang="en-GB" sz="2400" dirty="0">
                <a:solidFill>
                  <a:prstClr val="black"/>
                </a:solidFill>
                <a:latin typeface="Arial" panose="020B0604020202020204" pitchFamily="34" charset="0"/>
                <a:cs typeface="Arial" panose="020B0604020202020204" pitchFamily="34" charset="0"/>
              </a:rPr>
              <a:t>The </a:t>
            </a:r>
            <a:r>
              <a:rPr lang="en-GB" sz="2400" b="1" dirty="0">
                <a:solidFill>
                  <a:prstClr val="black"/>
                </a:solidFill>
                <a:latin typeface="Arial" panose="020B0604020202020204" pitchFamily="34" charset="0"/>
                <a:cs typeface="Arial" panose="020B0604020202020204" pitchFamily="34" charset="0"/>
              </a:rPr>
              <a:t>width</a:t>
            </a:r>
            <a:r>
              <a:rPr lang="en-GB" sz="2400" dirty="0">
                <a:solidFill>
                  <a:prstClr val="black"/>
                </a:solidFill>
                <a:latin typeface="Arial" panose="020B0604020202020204" pitchFamily="34" charset="0"/>
                <a:cs typeface="Arial" panose="020B0604020202020204" pitchFamily="34" charset="0"/>
              </a:rPr>
              <a:t> of an edge is proportional to the length of the conversation </a:t>
            </a:r>
          </a:p>
        </p:txBody>
      </p:sp>
      <p:sp>
        <p:nvSpPr>
          <p:cNvPr id="4" name="Slide Number Placeholder 3">
            <a:extLst>
              <a:ext uri="{FF2B5EF4-FFF2-40B4-BE49-F238E27FC236}">
                <a16:creationId xmlns:a16="http://schemas.microsoft.com/office/drawing/2014/main" id="{B924D0A9-B559-422B-BCFD-83D0452E18E1}"/>
              </a:ext>
            </a:extLst>
          </p:cNvPr>
          <p:cNvSpPr>
            <a:spLocks noGrp="1"/>
          </p:cNvSpPr>
          <p:nvPr>
            <p:ph type="sldNum" sz="quarter" idx="12"/>
          </p:nvPr>
        </p:nvSpPr>
        <p:spPr/>
        <p:txBody>
          <a:bodyPr/>
          <a:lstStyle/>
          <a:p>
            <a:fld id="{1D011A9C-DC73-4A1A-8179-C21A35DB6D88}" type="slidenum">
              <a:rPr lang="he-IL" smtClean="0"/>
              <a:t>16</a:t>
            </a:fld>
            <a:endParaRPr lang="he-IL"/>
          </a:p>
        </p:txBody>
      </p:sp>
    </p:spTree>
    <p:extLst>
      <p:ext uri="{BB962C8B-B14F-4D97-AF65-F5344CB8AC3E}">
        <p14:creationId xmlns:p14="http://schemas.microsoft.com/office/powerpoint/2010/main" val="1512486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8AD24-6B8A-4656-AD6F-1751FEDA3636}"/>
              </a:ext>
            </a:extLst>
          </p:cNvPr>
          <p:cNvSpPr>
            <a:spLocks noGrp="1"/>
          </p:cNvSpPr>
          <p:nvPr>
            <p:ph idx="1"/>
          </p:nvPr>
        </p:nvSpPr>
        <p:spPr>
          <a:xfrm>
            <a:off x="954666" y="1845734"/>
            <a:ext cx="4346456" cy="4023360"/>
          </a:xfrm>
        </p:spPr>
        <p:txBody>
          <a:bodyPr/>
          <a:lstStyle/>
          <a:p>
            <a:pPr marL="342900" indent="-342900" algn="l" rtl="0">
              <a:lnSpc>
                <a:spcPct val="100000"/>
              </a:lnSpc>
              <a:spcBef>
                <a:spcPct val="20000"/>
              </a:spcBef>
              <a:spcAft>
                <a:spcPts val="0"/>
              </a:spcAft>
              <a:buClrTx/>
              <a:buFont typeface="Arial" pitchFamily="34" charset="0"/>
              <a:buChar char="•"/>
            </a:pPr>
            <a:endParaRPr lang="en-US" dirty="0">
              <a:solidFill>
                <a:srgbClr val="1B11ED"/>
              </a:solidFill>
              <a:latin typeface="Arial" panose="020B0604020202020204" pitchFamily="34" charset="0"/>
              <a:cs typeface="Arial" panose="020B0604020202020204" pitchFamily="34" charset="0"/>
            </a:endParaRPr>
          </a:p>
          <a:p>
            <a:pPr marL="635508" lvl="1" indent="-342900" algn="l" rtl="0">
              <a:lnSpc>
                <a:spcPct val="100000"/>
              </a:lnSpc>
              <a:spcBef>
                <a:spcPct val="20000"/>
              </a:spcBef>
              <a:spcAft>
                <a:spcPts val="0"/>
              </a:spcAft>
              <a:buClrTx/>
              <a:buFont typeface="Arial" pitchFamily="34" charset="0"/>
              <a:buChar char="•"/>
            </a:pPr>
            <a:endParaRPr lang="en-US" dirty="0">
              <a:solidFill>
                <a:srgbClr val="7030A0"/>
              </a:solidFill>
              <a:latin typeface="Arial" panose="020B0604020202020204" pitchFamily="34" charset="0"/>
              <a:cs typeface="Arial" panose="020B0604020202020204" pitchFamily="34" charset="0"/>
            </a:endParaRPr>
          </a:p>
          <a:p>
            <a:pPr marL="635508" lvl="1" indent="-342900" algn="l" rtl="0">
              <a:lnSpc>
                <a:spcPct val="100000"/>
              </a:lnSpc>
              <a:spcBef>
                <a:spcPct val="20000"/>
              </a:spcBef>
              <a:spcAft>
                <a:spcPts val="0"/>
              </a:spcAft>
              <a:buClrTx/>
              <a:buFont typeface="Arial" pitchFamily="34" charset="0"/>
              <a:buChar char="•"/>
            </a:pPr>
            <a:endParaRPr lang="he-IL" dirty="0"/>
          </a:p>
        </p:txBody>
      </p:sp>
      <p:sp>
        <p:nvSpPr>
          <p:cNvPr id="2" name="Title 1">
            <a:extLst>
              <a:ext uri="{FF2B5EF4-FFF2-40B4-BE49-F238E27FC236}">
                <a16:creationId xmlns:a16="http://schemas.microsoft.com/office/drawing/2014/main" id="{01C9BCED-5D74-4A86-9683-F4D10D719B89}"/>
              </a:ext>
            </a:extLst>
          </p:cNvPr>
          <p:cNvSpPr>
            <a:spLocks noGrp="1"/>
          </p:cNvSpPr>
          <p:nvPr>
            <p:ph type="title"/>
          </p:nvPr>
        </p:nvSpPr>
        <p:spPr>
          <a:xfrm>
            <a:off x="1097280" y="286603"/>
            <a:ext cx="6670926" cy="1450757"/>
          </a:xfrm>
        </p:spPr>
        <p:txBody>
          <a:bodyPr/>
          <a:lstStyle/>
          <a:p>
            <a:r>
              <a:rPr lang="en-US" dirty="0"/>
              <a:t>Graph</a:t>
            </a:r>
            <a:br>
              <a:rPr lang="en-US" dirty="0"/>
            </a:br>
            <a:r>
              <a:rPr lang="en-US" sz="3200" dirty="0"/>
              <a:t>Social Network</a:t>
            </a:r>
            <a:endParaRPr lang="he-IL" sz="3200" dirty="0"/>
          </a:p>
        </p:txBody>
      </p:sp>
      <p:grpSp>
        <p:nvGrpSpPr>
          <p:cNvPr id="8" name="Group 7">
            <a:extLst>
              <a:ext uri="{FF2B5EF4-FFF2-40B4-BE49-F238E27FC236}">
                <a16:creationId xmlns:a16="http://schemas.microsoft.com/office/drawing/2014/main" id="{172F62B6-5053-42FB-8B66-8013F2BD42C0}"/>
              </a:ext>
            </a:extLst>
          </p:cNvPr>
          <p:cNvGrpSpPr/>
          <p:nvPr/>
        </p:nvGrpSpPr>
        <p:grpSpPr>
          <a:xfrm>
            <a:off x="4554662" y="33090"/>
            <a:ext cx="7480583" cy="6262550"/>
            <a:chOff x="5228773" y="329388"/>
            <a:chExt cx="6963227" cy="6009037"/>
          </a:xfrm>
        </p:grpSpPr>
        <p:pic>
          <p:nvPicPr>
            <p:cNvPr id="6" name="Picture 5">
              <a:extLst>
                <a:ext uri="{FF2B5EF4-FFF2-40B4-BE49-F238E27FC236}">
                  <a16:creationId xmlns:a16="http://schemas.microsoft.com/office/drawing/2014/main" id="{1B0A2271-DFCB-42EA-8276-02E25780BEBC}"/>
                </a:ext>
              </a:extLst>
            </p:cNvPr>
            <p:cNvPicPr>
              <a:picLocks noChangeAspect="1"/>
            </p:cNvPicPr>
            <p:nvPr/>
          </p:nvPicPr>
          <p:blipFill>
            <a:blip r:embed="rId2"/>
            <a:stretch>
              <a:fillRect/>
            </a:stretch>
          </p:blipFill>
          <p:spPr>
            <a:xfrm>
              <a:off x="5228773" y="767845"/>
              <a:ext cx="6963227" cy="5570580"/>
            </a:xfrm>
            <a:prstGeom prst="rect">
              <a:avLst/>
            </a:prstGeom>
          </p:spPr>
        </p:pic>
        <p:pic>
          <p:nvPicPr>
            <p:cNvPr id="1026" name="Picture 2" descr="×ª××¦××ª ×ª××× × ×¢×××¨ âªspongebob iconâ¬â">
              <a:extLst>
                <a:ext uri="{FF2B5EF4-FFF2-40B4-BE49-F238E27FC236}">
                  <a16:creationId xmlns:a16="http://schemas.microsoft.com/office/drawing/2014/main" id="{60914085-831A-4558-BD7E-F3407846A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9374" y="3341026"/>
              <a:ext cx="395250" cy="424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ª××× × ×§×©××¨×">
              <a:extLst>
                <a:ext uri="{FF2B5EF4-FFF2-40B4-BE49-F238E27FC236}">
                  <a16:creationId xmlns:a16="http://schemas.microsoft.com/office/drawing/2014/main" id="{217E3E71-60C9-4BAF-8C25-5DC4AD292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5422" y="1575804"/>
              <a:ext cx="520467" cy="717886"/>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9">
              <a:extLst>
                <a:ext uri="{FF2B5EF4-FFF2-40B4-BE49-F238E27FC236}">
                  <a16:creationId xmlns:a16="http://schemas.microsoft.com/office/drawing/2014/main" id="{0DCEBD42-C8A0-48C0-8625-35B3CF1C20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3075" y="1113883"/>
              <a:ext cx="520467" cy="623477"/>
            </a:xfrm>
            <a:prstGeom prst="rect">
              <a:avLst/>
            </a:prstGeom>
          </p:spPr>
        </p:pic>
        <p:pic>
          <p:nvPicPr>
            <p:cNvPr id="1030" name="Picture 6" descr="×ª××¦××ª ×ª××× × ×¢×××¨ âªplankton iconâ¬â">
              <a:extLst>
                <a:ext uri="{FF2B5EF4-FFF2-40B4-BE49-F238E27FC236}">
                  <a16:creationId xmlns:a16="http://schemas.microsoft.com/office/drawing/2014/main" id="{8B0AED3D-A457-4AD3-9AE6-2A2EF4E30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9526" y="438750"/>
              <a:ext cx="611772" cy="7723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ª××× × ×§×©××¨×">
              <a:extLst>
                <a:ext uri="{FF2B5EF4-FFF2-40B4-BE49-F238E27FC236}">
                  <a16:creationId xmlns:a16="http://schemas.microsoft.com/office/drawing/2014/main" id="{03F4D3C5-71CB-4DAF-AF22-FECC12ECA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0256" y="329388"/>
              <a:ext cx="446358" cy="88167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ª××× × ×§×©××¨×">
              <a:extLst>
                <a:ext uri="{FF2B5EF4-FFF2-40B4-BE49-F238E27FC236}">
                  <a16:creationId xmlns:a16="http://schemas.microsoft.com/office/drawing/2014/main" id="{02CD90B5-576F-46EA-BA6E-E18CEF2CFAE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038" name="Picture 14" descr="×ª××× × ×§×©××¨×">
              <a:extLst>
                <a:ext uri="{FF2B5EF4-FFF2-40B4-BE49-F238E27FC236}">
                  <a16:creationId xmlns:a16="http://schemas.microsoft.com/office/drawing/2014/main" id="{94592D27-AD6A-439E-8035-D1B39E081F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34" y="718449"/>
              <a:ext cx="532517" cy="7908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ª××× × ×§×©××¨×">
              <a:extLst>
                <a:ext uri="{FF2B5EF4-FFF2-40B4-BE49-F238E27FC236}">
                  <a16:creationId xmlns:a16="http://schemas.microsoft.com/office/drawing/2014/main" id="{E38C64F8-24A3-4DF4-842A-07C4CA64B5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2139" y="5625813"/>
              <a:ext cx="638147" cy="64386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ª××× × ×§×©××¨×">
              <a:extLst>
                <a:ext uri="{FF2B5EF4-FFF2-40B4-BE49-F238E27FC236}">
                  <a16:creationId xmlns:a16="http://schemas.microsoft.com/office/drawing/2014/main" id="{2D89BE6F-ED6D-43F6-ACA7-958814A268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1317" y="5736327"/>
              <a:ext cx="544236" cy="5333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ª××¦××ª ×ª××× × ×¢×××¨ âªmr krabs iconâ¬â">
              <a:extLst>
                <a:ext uri="{FF2B5EF4-FFF2-40B4-BE49-F238E27FC236}">
                  <a16:creationId xmlns:a16="http://schemas.microsoft.com/office/drawing/2014/main" id="{11B61518-4E6F-4596-ADB8-905323355E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0609" y="4878338"/>
              <a:ext cx="448035" cy="48460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ª××× × ×§×©××¨×">
              <a:extLst>
                <a:ext uri="{FF2B5EF4-FFF2-40B4-BE49-F238E27FC236}">
                  <a16:creationId xmlns:a16="http://schemas.microsoft.com/office/drawing/2014/main" id="{6E4E1BA9-2EBE-4800-A3A5-376B4643B6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5574" y="3746712"/>
              <a:ext cx="618026" cy="46424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ª××¦××ª ×ª××× × ×¢×××¨ âªkaren spongebob iconâ¬â">
              <a:extLst>
                <a:ext uri="{FF2B5EF4-FFF2-40B4-BE49-F238E27FC236}">
                  <a16:creationId xmlns:a16="http://schemas.microsoft.com/office/drawing/2014/main" id="{9601D1AD-7752-4D9A-95E9-BE2F1DA89E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8091" y="2808531"/>
              <a:ext cx="618995" cy="46424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ª××¦××ª ×ª××× × ×¢×××¨ âªpearl spongebob iconâ¬â">
              <a:extLst>
                <a:ext uri="{FF2B5EF4-FFF2-40B4-BE49-F238E27FC236}">
                  <a16:creationId xmlns:a16="http://schemas.microsoft.com/office/drawing/2014/main" id="{CD6B0DE0-CD50-491D-BD28-3B8E068185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50321" y="1845734"/>
              <a:ext cx="533482" cy="64959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ª××× × ×§×©××¨×">
              <a:extLst>
                <a:ext uri="{FF2B5EF4-FFF2-40B4-BE49-F238E27FC236}">
                  <a16:creationId xmlns:a16="http://schemas.microsoft.com/office/drawing/2014/main" id="{55970E15-041B-4C17-BF59-B3CDA216853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17304" y="5493614"/>
              <a:ext cx="732682" cy="50938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ª××¦××ª ×ª××× × ×¢×××¨ âªsandy spongebob iconâ¬â">
              <a:extLst>
                <a:ext uri="{FF2B5EF4-FFF2-40B4-BE49-F238E27FC236}">
                  <a16:creationId xmlns:a16="http://schemas.microsoft.com/office/drawing/2014/main" id="{99A9CE2C-B744-4C2D-94A7-912BA5BF17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77988" y="4210957"/>
              <a:ext cx="520467" cy="7283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3B18D398-D552-4854-8A05-9451BDEED0E4}"/>
              </a:ext>
            </a:extLst>
          </p:cNvPr>
          <p:cNvSpPr>
            <a:spLocks noGrp="1"/>
          </p:cNvSpPr>
          <p:nvPr>
            <p:ph type="sldNum" sz="quarter" idx="12"/>
          </p:nvPr>
        </p:nvSpPr>
        <p:spPr/>
        <p:txBody>
          <a:bodyPr/>
          <a:lstStyle/>
          <a:p>
            <a:fld id="{1D011A9C-DC73-4A1A-8179-C21A35DB6D88}" type="slidenum">
              <a:rPr lang="he-IL" smtClean="0"/>
              <a:t>17</a:t>
            </a:fld>
            <a:endParaRPr lang="he-IL"/>
          </a:p>
        </p:txBody>
      </p:sp>
    </p:spTree>
    <p:extLst>
      <p:ext uri="{BB962C8B-B14F-4D97-AF65-F5344CB8AC3E}">
        <p14:creationId xmlns:p14="http://schemas.microsoft.com/office/powerpoint/2010/main" val="3247034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SpongeBob</a:t>
            </a:r>
            <a:endParaRPr lang="he-IL"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666539819"/>
              </p:ext>
            </p:extLst>
          </p:nvPr>
        </p:nvGraphicFramePr>
        <p:xfrm>
          <a:off x="1097280" y="4878233"/>
          <a:ext cx="9997439" cy="1406753"/>
        </p:xfrm>
        <a:graphic>
          <a:graphicData uri="http://schemas.openxmlformats.org/drawingml/2006/table">
            <a:tbl>
              <a:tblPr firstRow="1" firstCol="1" bandRow="1">
                <a:tableStyleId>{912C8C85-51F0-491E-9774-3900AFEF0FD7}</a:tableStyleId>
              </a:tblPr>
              <a:tblGrid>
                <a:gridCol w="832188">
                  <a:extLst>
                    <a:ext uri="{9D8B030D-6E8A-4147-A177-3AD203B41FA5}">
                      <a16:colId xmlns:a16="http://schemas.microsoft.com/office/drawing/2014/main" val="2927770934"/>
                    </a:ext>
                  </a:extLst>
                </a:gridCol>
                <a:gridCol w="6149130">
                  <a:extLst>
                    <a:ext uri="{9D8B030D-6E8A-4147-A177-3AD203B41FA5}">
                      <a16:colId xmlns:a16="http://schemas.microsoft.com/office/drawing/2014/main" val="2323882400"/>
                    </a:ext>
                  </a:extLst>
                </a:gridCol>
                <a:gridCol w="3016121">
                  <a:extLst>
                    <a:ext uri="{9D8B030D-6E8A-4147-A177-3AD203B41FA5}">
                      <a16:colId xmlns:a16="http://schemas.microsoft.com/office/drawing/2014/main" val="2678684577"/>
                    </a:ext>
                  </a:extLst>
                </a:gridCol>
              </a:tblGrid>
              <a:tr h="309473">
                <a:tc>
                  <a:txBody>
                    <a:bodyPr/>
                    <a:lstStyle/>
                    <a:p>
                      <a:pPr algn="ctr"/>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algn="ctr"/>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algn="l"/>
                      <a:r>
                        <a:rPr lang="en-US" sz="2400" dirty="0" err="1">
                          <a:effectLst/>
                          <a:latin typeface="Arial" panose="020B0604020202020204" pitchFamily="34" charset="0"/>
                          <a:ea typeface="Calibri" panose="020F0502020204030204" pitchFamily="34" charset="0"/>
                        </a:rPr>
                        <a:t>krabs</a:t>
                      </a:r>
                      <a:r>
                        <a:rPr lang="en-US" sz="2400" dirty="0">
                          <a:effectLst/>
                          <a:latin typeface="Arial" panose="020B0604020202020204" pitchFamily="34" charset="0"/>
                          <a:ea typeface="Calibri" panose="020F0502020204030204" pitchFamily="34" charset="0"/>
                        </a:rPr>
                        <a:t>, hey, one, ready, good</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Work</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algn="l"/>
                      <a:r>
                        <a:rPr lang="en-US" sz="2400" dirty="0">
                          <a:effectLst/>
                          <a:latin typeface="Arial" panose="020B0604020202020204" pitchFamily="34" charset="0"/>
                          <a:ea typeface="Calibri" panose="020F0502020204030204" pitchFamily="34" charset="0"/>
                        </a:rPr>
                        <a:t>sausages, hotter, sash-ringing, lima, </a:t>
                      </a:r>
                      <a:r>
                        <a:rPr lang="en-US" sz="2400" dirty="0" err="1">
                          <a:effectLst/>
                          <a:latin typeface="Arial" panose="020B0604020202020204" pitchFamily="34" charset="0"/>
                          <a:ea typeface="Calibri" panose="020F0502020204030204" pitchFamily="34" charset="0"/>
                        </a:rPr>
                        <a:t>yeh</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Food </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0" algn="l" defTabSz="914400" rtl="1" eaLnBrk="1" latinLnBrk="0" hangingPunct="1">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drown, punch, national, </a:t>
                      </a:r>
                      <a:r>
                        <a:rPr lang="en-US" sz="2400" kern="1200" dirty="0" err="1">
                          <a:solidFill>
                            <a:schemeClr val="tx1"/>
                          </a:solidFill>
                          <a:effectLst/>
                          <a:latin typeface="Arial" panose="020B0604020202020204" pitchFamily="34" charset="0"/>
                          <a:ea typeface="Calibri" panose="020F0502020204030204" pitchFamily="34" charset="0"/>
                          <a:cs typeface="+mn-cs"/>
                        </a:rPr>
                        <a:t>anddone</a:t>
                      </a:r>
                      <a:r>
                        <a:rPr lang="en-US" sz="2400" kern="1200" dirty="0">
                          <a:solidFill>
                            <a:schemeClr val="tx1"/>
                          </a:solidFill>
                          <a:effectLst/>
                          <a:latin typeface="Arial" panose="020B0604020202020204" pitchFamily="34" charset="0"/>
                          <a:ea typeface="Calibri" panose="020F0502020204030204" pitchFamily="34" charset="0"/>
                          <a:cs typeface="+mn-cs"/>
                        </a:rPr>
                        <a:t>, vow</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Commitments</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1224734608"/>
              </p:ext>
            </p:extLst>
          </p:nvPr>
        </p:nvGraphicFramePr>
        <p:xfrm>
          <a:off x="1026848" y="2210660"/>
          <a:ext cx="10067871" cy="2616370"/>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0.094</a:t>
                      </a:r>
                    </a:p>
                  </a:txBody>
                  <a:tcPr anchor="ctr"/>
                </a:tc>
                <a:tc>
                  <a:txBody>
                    <a:bodyPr/>
                    <a:lstStyle/>
                    <a:p>
                      <a:pPr algn="ctr" rtl="1"/>
                      <a:endParaRPr lang="he-IL" sz="2400" dirty="0"/>
                    </a:p>
                  </a:txBody>
                  <a:tcPr anchor="ctr"/>
                </a:tc>
                <a:tc>
                  <a:txBody>
                    <a:bodyPr/>
                    <a:lstStyle/>
                    <a:p>
                      <a:pPr algn="ctr" rtl="1"/>
                      <a:endParaRPr lang="en-US" sz="2000" b="1" kern="1200" dirty="0">
                        <a:solidFill>
                          <a:schemeClr val="tx1"/>
                        </a:solidFill>
                        <a:effectLst/>
                        <a:latin typeface="Bahnschrift" panose="020B0502040204020203" pitchFamily="34" charset="0"/>
                        <a:ea typeface="+mn-ea"/>
                        <a:cs typeface="Arial" panose="020B0604020202020204" pitchFamily="34" charset="0"/>
                      </a:endParaRPr>
                    </a:p>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p>
                      <a:pPr algn="ctr" rtl="1"/>
                      <a:endParaRPr lang="he-IL" sz="2000" b="1" kern="1200" dirty="0">
                        <a:solidFill>
                          <a:schemeClr val="tx1"/>
                        </a:solidFill>
                        <a:effectLst/>
                        <a:latin typeface="Bahnschrift" panose="020B0502040204020203"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Fun, Work</a:t>
                      </a:r>
                      <a:r>
                        <a:rPr lang="en-US" sz="2400" b="0" dirty="0"/>
                        <a:t>, Karate</a:t>
                      </a:r>
                    </a:p>
                  </a:txBody>
                  <a:tcPr anchor="ctr"/>
                </a:tc>
                <a:tc>
                  <a:txBody>
                    <a:bodyPr/>
                    <a:lstStyle/>
                    <a:p>
                      <a:pPr algn="ctr" rtl="1"/>
                      <a:endParaRPr lang="en-US" sz="2000" b="1" kern="1200" dirty="0">
                        <a:solidFill>
                          <a:schemeClr val="tx1"/>
                        </a:solidFill>
                        <a:effectLst/>
                        <a:latin typeface="Bahnschrift" panose="020B0502040204020203" pitchFamily="34" charset="0"/>
                        <a:ea typeface="+mn-ea"/>
                        <a:cs typeface="Arial" panose="020B0604020202020204" pitchFamily="34" charset="0"/>
                      </a:endParaRPr>
                    </a:p>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p>
                      <a:pPr algn="ctr" rtl="1"/>
                      <a:endParaRPr lang="en-US" sz="2000" b="1" kern="1200" dirty="0">
                        <a:solidFill>
                          <a:schemeClr val="tx1"/>
                        </a:solidFill>
                        <a:effectLst/>
                        <a:latin typeface="Bahnschrift" panose="020B0502040204020203" pitchFamily="34" charset="0"/>
                        <a:ea typeface="+mn-ea"/>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pic>
        <p:nvPicPr>
          <p:cNvPr id="6" name="תמונה 8">
            <a:extLst>
              <a:ext uri="{FF2B5EF4-FFF2-40B4-BE49-F238E27FC236}">
                <a16:creationId xmlns:a16="http://schemas.microsoft.com/office/drawing/2014/main" id="{C2466AE8-6A6B-480E-82CD-946B60A31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5980" y="349668"/>
            <a:ext cx="1059700" cy="1324625"/>
          </a:xfrm>
          <a:prstGeom prst="rect">
            <a:avLst/>
          </a:prstGeom>
        </p:spPr>
      </p:pic>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6088398" y="2997116"/>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12877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sp>
        <p:nvSpPr>
          <p:cNvPr id="3" name="Slide Number Placeholder 2">
            <a:extLst>
              <a:ext uri="{FF2B5EF4-FFF2-40B4-BE49-F238E27FC236}">
                <a16:creationId xmlns:a16="http://schemas.microsoft.com/office/drawing/2014/main" id="{F06410EB-3124-4D5E-A186-AE68616BE8CD}"/>
              </a:ext>
            </a:extLst>
          </p:cNvPr>
          <p:cNvSpPr>
            <a:spLocks noGrp="1"/>
          </p:cNvSpPr>
          <p:nvPr>
            <p:ph type="sldNum" sz="quarter" idx="12"/>
          </p:nvPr>
        </p:nvSpPr>
        <p:spPr/>
        <p:txBody>
          <a:bodyPr/>
          <a:lstStyle/>
          <a:p>
            <a:fld id="{1D011A9C-DC73-4A1A-8179-C21A35DB6D88}" type="slidenum">
              <a:rPr lang="he-IL" smtClean="0"/>
              <a:t>18</a:t>
            </a:fld>
            <a:endParaRPr lang="he-IL"/>
          </a:p>
        </p:txBody>
      </p:sp>
    </p:spTree>
    <p:extLst>
      <p:ext uri="{BB962C8B-B14F-4D97-AF65-F5344CB8AC3E}">
        <p14:creationId xmlns:p14="http://schemas.microsoft.com/office/powerpoint/2010/main" val="3272696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Patrick</a:t>
            </a:r>
            <a:endParaRPr lang="he-IL"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2169804359"/>
              </p:ext>
            </p:extLst>
          </p:nvPr>
        </p:nvGraphicFramePr>
        <p:xfrm>
          <a:off x="1097280" y="4878233"/>
          <a:ext cx="9997439" cy="1406753"/>
        </p:xfrm>
        <a:graphic>
          <a:graphicData uri="http://schemas.openxmlformats.org/drawingml/2006/table">
            <a:tbl>
              <a:tblPr firstRow="1" firstCol="1" bandRow="1">
                <a:tableStyleId>{912C8C85-51F0-491E-9774-3900AFEF0FD7}</a:tableStyleId>
              </a:tblPr>
              <a:tblGrid>
                <a:gridCol w="832188">
                  <a:extLst>
                    <a:ext uri="{9D8B030D-6E8A-4147-A177-3AD203B41FA5}">
                      <a16:colId xmlns:a16="http://schemas.microsoft.com/office/drawing/2014/main" val="2927770934"/>
                    </a:ext>
                  </a:extLst>
                </a:gridCol>
                <a:gridCol w="6149130">
                  <a:extLst>
                    <a:ext uri="{9D8B030D-6E8A-4147-A177-3AD203B41FA5}">
                      <a16:colId xmlns:a16="http://schemas.microsoft.com/office/drawing/2014/main" val="2323882400"/>
                    </a:ext>
                  </a:extLst>
                </a:gridCol>
                <a:gridCol w="3016121">
                  <a:extLst>
                    <a:ext uri="{9D8B030D-6E8A-4147-A177-3AD203B41FA5}">
                      <a16:colId xmlns:a16="http://schemas.microsoft.com/office/drawing/2014/main" val="2678684577"/>
                    </a:ext>
                  </a:extLst>
                </a:gridCol>
              </a:tblGrid>
              <a:tr h="309473">
                <a:tc>
                  <a:txBody>
                    <a:bodyPr/>
                    <a:lstStyle/>
                    <a:p>
                      <a:pPr algn="ctr"/>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algn="ctr"/>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algn="l"/>
                      <a:r>
                        <a:rPr lang="en-GB" sz="2400" dirty="0">
                          <a:effectLst/>
                          <a:latin typeface="Arial" panose="020B0604020202020204" pitchFamily="34" charset="0"/>
                          <a:ea typeface="Calibri" panose="020F0502020204030204" pitchFamily="34" charset="0"/>
                        </a:rPr>
                        <a:t>hey, good, </a:t>
                      </a:r>
                      <a:r>
                        <a:rPr lang="en-GB" sz="2400" dirty="0" err="1">
                          <a:effectLst/>
                          <a:latin typeface="Arial" panose="020B0604020202020204" pitchFamily="34" charset="0"/>
                          <a:ea typeface="Calibri" panose="020F0502020204030204" pitchFamily="34" charset="0"/>
                        </a:rPr>
                        <a:t>gon</a:t>
                      </a:r>
                      <a:r>
                        <a:rPr lang="en-GB" sz="2400" dirty="0">
                          <a:effectLst/>
                          <a:latin typeface="Arial" panose="020B0604020202020204" pitchFamily="34" charset="0"/>
                          <a:ea typeface="Calibri" panose="020F0502020204030204" pitchFamily="34" charset="0"/>
                        </a:rPr>
                        <a:t>, yeah, one</a:t>
                      </a:r>
                      <a:endParaRPr lang="he-IL" sz="2400" dirty="0"/>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Good mood</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algn="l"/>
                      <a:r>
                        <a:rPr lang="en-US" sz="2400" dirty="0">
                          <a:effectLst/>
                          <a:latin typeface="Arial" panose="020B0604020202020204" pitchFamily="34" charset="0"/>
                          <a:ea typeface="Calibri" panose="020F0502020204030204" pitchFamily="34" charset="0"/>
                        </a:rPr>
                        <a:t>nets, puff, ate, </a:t>
                      </a:r>
                      <a:r>
                        <a:rPr lang="en-US" sz="2400" dirty="0" err="1">
                          <a:effectLst/>
                          <a:latin typeface="Arial" panose="020B0604020202020204" pitchFamily="34" charset="0"/>
                          <a:ea typeface="Calibri" panose="020F0502020204030204" pitchFamily="34" charset="0"/>
                        </a:rPr>
                        <a:t>dinga</a:t>
                      </a:r>
                      <a:r>
                        <a:rPr lang="en-US" sz="2400" dirty="0">
                          <a:effectLst/>
                          <a:latin typeface="Arial" panose="020B0604020202020204" pitchFamily="34" charset="0"/>
                          <a:ea typeface="Calibri" panose="020F0502020204030204" pitchFamily="34" charset="0"/>
                        </a:rPr>
                        <a:t>, living</a:t>
                      </a:r>
                      <a:endParaRPr lang="he-IL" sz="2400" dirty="0"/>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Life style</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0" algn="l" defTabSz="914400" rtl="1" eaLnBrk="1" latinLnBrk="0" hangingPunct="1">
                        <a:lnSpc>
                          <a:spcPct val="107000"/>
                        </a:lnSpc>
                        <a:spcAft>
                          <a:spcPts val="0"/>
                        </a:spcAft>
                      </a:pPr>
                      <a:r>
                        <a:rPr lang="en-GB" sz="2400" kern="1200" dirty="0">
                          <a:solidFill>
                            <a:schemeClr val="tx1"/>
                          </a:solidFill>
                          <a:effectLst/>
                          <a:latin typeface="Arial" panose="020B0604020202020204" pitchFamily="34" charset="0"/>
                          <a:ea typeface="Calibri" panose="020F0502020204030204" pitchFamily="34" charset="0"/>
                          <a:cs typeface="+mn-cs"/>
                        </a:rPr>
                        <a:t>tastes, bowl, club, borrowing, </a:t>
                      </a:r>
                      <a:r>
                        <a:rPr lang="en-GB" sz="2400" kern="1200" dirty="0" err="1">
                          <a:solidFill>
                            <a:schemeClr val="tx1"/>
                          </a:solidFill>
                          <a:effectLst/>
                          <a:latin typeface="Arial" panose="020B0604020202020204" pitchFamily="34" charset="0"/>
                          <a:ea typeface="Calibri" panose="020F0502020204030204" pitchFamily="34" charset="0"/>
                          <a:cs typeface="+mn-cs"/>
                        </a:rPr>
                        <a:t>carni</a:t>
                      </a:r>
                      <a:endParaRPr lang="en-US" sz="2400" kern="1200" dirty="0">
                        <a:solidFill>
                          <a:schemeClr val="tx1"/>
                        </a:solidFill>
                        <a:effectLst/>
                        <a:latin typeface="Arial" panose="020B0604020202020204" pitchFamily="34" charset="0"/>
                        <a:ea typeface="Calibri" panose="020F0502020204030204" pitchFamily="34" charset="0"/>
                        <a:cs typeface="+mn-cs"/>
                      </a:endParaRPr>
                    </a:p>
                  </a:txBody>
                  <a:tcPr marL="68580" marR="68580" marT="0" marB="0"/>
                </a:tc>
                <a:tc>
                  <a:txBody>
                    <a:bodyPr/>
                    <a:lstStyle/>
                    <a:p>
                      <a:pPr marL="457200" algn="l">
                        <a:lnSpc>
                          <a:spcPct val="107000"/>
                        </a:lnSpc>
                        <a:spcAft>
                          <a:spcPts val="0"/>
                        </a:spcAft>
                        <a:tabLst>
                          <a:tab pos="280670" algn="l"/>
                        </a:tabLst>
                      </a:pPr>
                      <a:r>
                        <a:rPr lang="en-US" sz="2400" kern="1200" dirty="0">
                          <a:solidFill>
                            <a:schemeClr val="tx1"/>
                          </a:solidFill>
                          <a:effectLst/>
                          <a:latin typeface="Arial" panose="020B0604020202020204" pitchFamily="34" charset="0"/>
                          <a:ea typeface="Calibri" panose="020F0502020204030204" pitchFamily="34" charset="0"/>
                          <a:cs typeface="+mn-cs"/>
                        </a:rPr>
                        <a:t>Food</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2899896574"/>
              </p:ext>
            </p:extLst>
          </p:nvPr>
        </p:nvGraphicFramePr>
        <p:xfrm>
          <a:off x="1026848" y="2223393"/>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0.057</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Fun</a:t>
                      </a:r>
                    </a:p>
                    <a:p>
                      <a:pPr algn="ctr" rtl="1"/>
                      <a:r>
                        <a:rPr lang="en-US" sz="2400" dirty="0"/>
                        <a:t>Doing nothing</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6060783"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09829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2" name="תמונה 9">
            <a:extLst>
              <a:ext uri="{FF2B5EF4-FFF2-40B4-BE49-F238E27FC236}">
                <a16:creationId xmlns:a16="http://schemas.microsoft.com/office/drawing/2014/main" id="{6AD8A6CD-1364-4511-8240-D20F84F700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2191" y="224914"/>
            <a:ext cx="1143489" cy="1524652"/>
          </a:xfrm>
          <a:prstGeom prst="rect">
            <a:avLst/>
          </a:prstGeom>
        </p:spPr>
      </p:pic>
      <p:sp>
        <p:nvSpPr>
          <p:cNvPr id="3" name="Slide Number Placeholder 2">
            <a:extLst>
              <a:ext uri="{FF2B5EF4-FFF2-40B4-BE49-F238E27FC236}">
                <a16:creationId xmlns:a16="http://schemas.microsoft.com/office/drawing/2014/main" id="{E6E4D5E2-9269-4415-98DB-8919976D58D4}"/>
              </a:ext>
            </a:extLst>
          </p:cNvPr>
          <p:cNvSpPr>
            <a:spLocks noGrp="1"/>
          </p:cNvSpPr>
          <p:nvPr>
            <p:ph type="sldNum" sz="quarter" idx="12"/>
          </p:nvPr>
        </p:nvSpPr>
        <p:spPr/>
        <p:txBody>
          <a:bodyPr/>
          <a:lstStyle/>
          <a:p>
            <a:fld id="{1D011A9C-DC73-4A1A-8179-C21A35DB6D88}" type="slidenum">
              <a:rPr lang="he-IL" smtClean="0"/>
              <a:t>19</a:t>
            </a:fld>
            <a:endParaRPr lang="he-IL"/>
          </a:p>
        </p:txBody>
      </p:sp>
    </p:spTree>
    <p:extLst>
      <p:ext uri="{BB962C8B-B14F-4D97-AF65-F5344CB8AC3E}">
        <p14:creationId xmlns:p14="http://schemas.microsoft.com/office/powerpoint/2010/main" val="90281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9984" y="857232"/>
            <a:ext cx="7901047" cy="2357454"/>
          </a:xfrm>
        </p:spPr>
        <p:txBody>
          <a:bodyPr>
            <a:normAutofit fontScale="90000"/>
          </a:bodyPr>
          <a:lstStyle/>
          <a:p>
            <a:r>
              <a:rPr lang="en-US" sz="4200" b="1" dirty="0">
                <a:latin typeface="+mn-lt"/>
                <a:ea typeface="+mn-ea"/>
                <a:cs typeface="+mn-cs"/>
              </a:rPr>
              <a:t>Analysis of Social Interaction between “SpongeBob SquarePants” Characters</a:t>
            </a:r>
          </a:p>
        </p:txBody>
      </p:sp>
      <p:sp>
        <p:nvSpPr>
          <p:cNvPr id="3" name="Subtitle 2"/>
          <p:cNvSpPr>
            <a:spLocks noGrp="1"/>
          </p:cNvSpPr>
          <p:nvPr>
            <p:ph type="subTitle" idx="1"/>
          </p:nvPr>
        </p:nvSpPr>
        <p:spPr/>
        <p:txBody>
          <a:bodyPr/>
          <a:lstStyle/>
          <a:p>
            <a:r>
              <a:rPr lang="en-US" dirty="0" err="1">
                <a:solidFill>
                  <a:schemeClr val="tx1"/>
                </a:solidFill>
              </a:rPr>
              <a:t>Liad</a:t>
            </a:r>
            <a:r>
              <a:rPr lang="en-US" dirty="0">
                <a:solidFill>
                  <a:schemeClr val="tx1"/>
                </a:solidFill>
              </a:rPr>
              <a:t> Nahmias</a:t>
            </a:r>
          </a:p>
          <a:p>
            <a:r>
              <a:rPr lang="en-US" dirty="0">
                <a:solidFill>
                  <a:schemeClr val="tx1"/>
                </a:solidFill>
              </a:rPr>
              <a:t>Michael </a:t>
            </a:r>
            <a:r>
              <a:rPr lang="en-US" dirty="0" err="1">
                <a:solidFill>
                  <a:schemeClr val="tx1"/>
                </a:solidFill>
              </a:rPr>
              <a:t>Khavkin</a:t>
            </a:r>
            <a:endParaRPr lang="en-US" dirty="0">
              <a:solidFill>
                <a:schemeClr val="tx1"/>
              </a:solidFill>
            </a:endParaRPr>
          </a:p>
        </p:txBody>
      </p:sp>
    </p:spTree>
    <p:extLst>
      <p:ext uri="{BB962C8B-B14F-4D97-AF65-F5344CB8AC3E}">
        <p14:creationId xmlns:p14="http://schemas.microsoft.com/office/powerpoint/2010/main" val="2261772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Barnacle Boy</a:t>
            </a:r>
            <a:endParaRPr lang="he-IL"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571832860"/>
              </p:ext>
            </p:extLst>
          </p:nvPr>
        </p:nvGraphicFramePr>
        <p:xfrm>
          <a:off x="895350" y="4881060"/>
          <a:ext cx="10269801" cy="1406753"/>
        </p:xfrm>
        <a:graphic>
          <a:graphicData uri="http://schemas.openxmlformats.org/drawingml/2006/table">
            <a:tbl>
              <a:tblPr firstRow="1" firstCol="1" bandRow="1">
                <a:tableStyleId>{912C8C85-51F0-491E-9774-3900AFEF0FD7}</a:tableStyleId>
              </a:tblPr>
              <a:tblGrid>
                <a:gridCol w="854859">
                  <a:extLst>
                    <a:ext uri="{9D8B030D-6E8A-4147-A177-3AD203B41FA5}">
                      <a16:colId xmlns:a16="http://schemas.microsoft.com/office/drawing/2014/main" val="2927770934"/>
                    </a:ext>
                  </a:extLst>
                </a:gridCol>
                <a:gridCol w="6407202">
                  <a:extLst>
                    <a:ext uri="{9D8B030D-6E8A-4147-A177-3AD203B41FA5}">
                      <a16:colId xmlns:a16="http://schemas.microsoft.com/office/drawing/2014/main" val="2323882400"/>
                    </a:ext>
                  </a:extLst>
                </a:gridCol>
                <a:gridCol w="3007740">
                  <a:extLst>
                    <a:ext uri="{9D8B030D-6E8A-4147-A177-3AD203B41FA5}">
                      <a16:colId xmlns:a16="http://schemas.microsoft.com/office/drawing/2014/main" val="2678684577"/>
                    </a:ext>
                  </a:extLst>
                </a:gridCol>
              </a:tblGrid>
              <a:tr h="309473">
                <a:tc>
                  <a:txBody>
                    <a:bodyPr/>
                    <a:lstStyle/>
                    <a:p>
                      <a:pPr algn="ctr"/>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algn="ctr"/>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man, invisible, mermaid, come, boatmobile</a:t>
                      </a:r>
                    </a:p>
                  </a:txBody>
                  <a:tcPr marL="68580" marR="68580" marT="0" marB="0"/>
                </a:tc>
                <a:tc>
                  <a:txBody>
                    <a:bodyPr/>
                    <a:lstStyle/>
                    <a:p>
                      <a:pPr marL="457200" marR="0" lvl="0" indent="0" algn="l" defTabSz="914400" rtl="1" eaLnBrk="1" fontAlgn="auto" latinLnBrk="0" hangingPunct="1">
                        <a:lnSpc>
                          <a:spcPct val="107000"/>
                        </a:lnSpc>
                        <a:spcBef>
                          <a:spcPts val="0"/>
                        </a:spcBef>
                        <a:spcAft>
                          <a:spcPts val="0"/>
                        </a:spcAft>
                        <a:buClrTx/>
                        <a:buSzTx/>
                        <a:buFontTx/>
                        <a:buNone/>
                        <a:tabLst/>
                        <a:defRPr/>
                      </a:pPr>
                      <a:r>
                        <a:rPr lang="en-US" sz="2400" kern="1200" dirty="0">
                          <a:solidFill>
                            <a:schemeClr val="tx1"/>
                          </a:solidFill>
                          <a:effectLst/>
                          <a:latin typeface="Arial" panose="020B0604020202020204" pitchFamily="34" charset="0"/>
                          <a:ea typeface="Calibri" panose="020F0502020204030204" pitchFamily="34" charset="0"/>
                          <a:cs typeface="+mn-cs"/>
                        </a:rPr>
                        <a:t>Super heroes</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let, signal, underwear, bob-</a:t>
                      </a:r>
                      <a:r>
                        <a:rPr lang="en-US" sz="2400" kern="1200" dirty="0" err="1">
                          <a:solidFill>
                            <a:schemeClr val="tx1"/>
                          </a:solidFill>
                          <a:effectLst/>
                          <a:latin typeface="Arial" panose="020B0604020202020204" pitchFamily="34" charset="0"/>
                          <a:ea typeface="Calibri" panose="020F0502020204030204" pitchFamily="34" charset="0"/>
                          <a:cs typeface="+mn-cs"/>
                        </a:rPr>
                        <a:t>acle</a:t>
                      </a:r>
                      <a:r>
                        <a:rPr lang="en-US" sz="2400" kern="1200" dirty="0">
                          <a:solidFill>
                            <a:schemeClr val="tx1"/>
                          </a:solidFill>
                          <a:effectLst/>
                          <a:latin typeface="Arial" panose="020B0604020202020204" pitchFamily="34" charset="0"/>
                          <a:ea typeface="Calibri" panose="020F0502020204030204" pitchFamily="34" charset="0"/>
                          <a:cs typeface="+mn-cs"/>
                        </a:rPr>
                        <a:t>, open</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Equipment</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confound, jukebox, vision, bob-</a:t>
                      </a:r>
                      <a:r>
                        <a:rPr lang="en-US" sz="2400" kern="1200" dirty="0" err="1">
                          <a:solidFill>
                            <a:schemeClr val="tx1"/>
                          </a:solidFill>
                          <a:effectLst/>
                          <a:latin typeface="Arial" panose="020B0604020202020204" pitchFamily="34" charset="0"/>
                          <a:ea typeface="Calibri" panose="020F0502020204030204" pitchFamily="34" charset="0"/>
                          <a:cs typeface="+mn-cs"/>
                        </a:rPr>
                        <a:t>acle</a:t>
                      </a:r>
                      <a:r>
                        <a:rPr lang="en-US" sz="2400" kern="1200" dirty="0">
                          <a:solidFill>
                            <a:schemeClr val="tx1"/>
                          </a:solidFill>
                          <a:effectLst/>
                          <a:latin typeface="Arial" panose="020B0604020202020204" pitchFamily="34" charset="0"/>
                          <a:ea typeface="Calibri" panose="020F0502020204030204" pitchFamily="34" charset="0"/>
                          <a:cs typeface="+mn-cs"/>
                        </a:rPr>
                        <a:t>, show</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Vision</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841763447"/>
              </p:ext>
            </p:extLst>
          </p:nvPr>
        </p:nvGraphicFramePr>
        <p:xfrm>
          <a:off x="1026849" y="2231782"/>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-0.001</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Justice</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4914918" y="29639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8818297" y="29639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3" name="מציין מיקום תוכן 3">
            <a:extLst>
              <a:ext uri="{FF2B5EF4-FFF2-40B4-BE49-F238E27FC236}">
                <a16:creationId xmlns:a16="http://schemas.microsoft.com/office/drawing/2014/main" id="{6EF5BD3B-F79D-412B-80D5-DAD28FF57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2693" y="285574"/>
            <a:ext cx="552987" cy="1401538"/>
          </a:xfrm>
          <a:prstGeom prst="rect">
            <a:avLst/>
          </a:prstGeom>
        </p:spPr>
      </p:pic>
      <p:sp>
        <p:nvSpPr>
          <p:cNvPr id="3" name="Slide Number Placeholder 2">
            <a:extLst>
              <a:ext uri="{FF2B5EF4-FFF2-40B4-BE49-F238E27FC236}">
                <a16:creationId xmlns:a16="http://schemas.microsoft.com/office/drawing/2014/main" id="{2D35A608-A820-4D67-A47F-6CAE0CFD24B4}"/>
              </a:ext>
            </a:extLst>
          </p:cNvPr>
          <p:cNvSpPr>
            <a:spLocks noGrp="1"/>
          </p:cNvSpPr>
          <p:nvPr>
            <p:ph type="sldNum" sz="quarter" idx="12"/>
          </p:nvPr>
        </p:nvSpPr>
        <p:spPr/>
        <p:txBody>
          <a:bodyPr/>
          <a:lstStyle/>
          <a:p>
            <a:fld id="{1D011A9C-DC73-4A1A-8179-C21A35DB6D88}" type="slidenum">
              <a:rPr lang="he-IL" smtClean="0"/>
              <a:t>20</a:t>
            </a:fld>
            <a:endParaRPr lang="he-IL"/>
          </a:p>
        </p:txBody>
      </p:sp>
    </p:spTree>
    <p:extLst>
      <p:ext uri="{BB962C8B-B14F-4D97-AF65-F5344CB8AC3E}">
        <p14:creationId xmlns:p14="http://schemas.microsoft.com/office/powerpoint/2010/main" val="89372305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Mermaid Man</a:t>
            </a:r>
            <a:endParaRPr lang="he-IL"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1623954422"/>
              </p:ext>
            </p:extLst>
          </p:nvPr>
        </p:nvGraphicFramePr>
        <p:xfrm>
          <a:off x="1097280" y="4878233"/>
          <a:ext cx="9997439" cy="1406753"/>
        </p:xfrm>
        <a:graphic>
          <a:graphicData uri="http://schemas.openxmlformats.org/drawingml/2006/table">
            <a:tbl>
              <a:tblPr firstRow="1" firstCol="1" bandRow="1">
                <a:tableStyleId>{912C8C85-51F0-491E-9774-3900AFEF0FD7}</a:tableStyleId>
              </a:tblPr>
              <a:tblGrid>
                <a:gridCol w="832188">
                  <a:extLst>
                    <a:ext uri="{9D8B030D-6E8A-4147-A177-3AD203B41FA5}">
                      <a16:colId xmlns:a16="http://schemas.microsoft.com/office/drawing/2014/main" val="2927770934"/>
                    </a:ext>
                  </a:extLst>
                </a:gridCol>
                <a:gridCol w="6149130">
                  <a:extLst>
                    <a:ext uri="{9D8B030D-6E8A-4147-A177-3AD203B41FA5}">
                      <a16:colId xmlns:a16="http://schemas.microsoft.com/office/drawing/2014/main" val="2323882400"/>
                    </a:ext>
                  </a:extLst>
                </a:gridCol>
                <a:gridCol w="3016121">
                  <a:extLst>
                    <a:ext uri="{9D8B030D-6E8A-4147-A177-3AD203B41FA5}">
                      <a16:colId xmlns:a16="http://schemas.microsoft.com/office/drawing/2014/main" val="2678684577"/>
                    </a:ext>
                  </a:extLst>
                </a:gridCol>
              </a:tblGrid>
              <a:tr h="309473">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evil, barnacle, boy, signal, man</a:t>
                      </a:r>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Super heroes</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call, </a:t>
                      </a:r>
                      <a:r>
                        <a:rPr lang="en-US" sz="2400" kern="1200" dirty="0" err="1">
                          <a:solidFill>
                            <a:schemeClr val="tx1"/>
                          </a:solidFill>
                          <a:effectLst/>
                          <a:latin typeface="Arial" panose="020B0604020202020204" pitchFamily="34" charset="0"/>
                          <a:ea typeface="Calibri" panose="020F0502020204030204" pitchFamily="34" charset="0"/>
                          <a:cs typeface="+mn-cs"/>
                        </a:rPr>
                        <a:t>waterball</a:t>
                      </a:r>
                      <a:r>
                        <a:rPr lang="en-US" sz="2400" kern="1200" dirty="0">
                          <a:solidFill>
                            <a:schemeClr val="tx1"/>
                          </a:solidFill>
                          <a:effectLst/>
                          <a:latin typeface="Arial" panose="020B0604020202020204" pitchFamily="34" charset="0"/>
                          <a:ea typeface="Calibri" panose="020F0502020204030204" pitchFamily="34" charset="0"/>
                          <a:cs typeface="+mn-cs"/>
                        </a:rPr>
                        <a:t>, rest, right, squash</a:t>
                      </a:r>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Power actions</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yes, move, see, remember, mode</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Actions</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1466811047"/>
              </p:ext>
            </p:extLst>
          </p:nvPr>
        </p:nvGraphicFramePr>
        <p:xfrm>
          <a:off x="1026848" y="2229500"/>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-0.043</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Justice, Evil</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5336174" y="29639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8733392" y="29639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2" name="תמונה 9">
            <a:extLst>
              <a:ext uri="{FF2B5EF4-FFF2-40B4-BE49-F238E27FC236}">
                <a16:creationId xmlns:a16="http://schemas.microsoft.com/office/drawing/2014/main" id="{6237F29B-89E6-423D-96E6-91A9262A5B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378682"/>
            <a:ext cx="1097280" cy="1314451"/>
          </a:xfrm>
          <a:prstGeom prst="rect">
            <a:avLst/>
          </a:prstGeom>
        </p:spPr>
      </p:pic>
      <p:sp>
        <p:nvSpPr>
          <p:cNvPr id="3" name="Slide Number Placeholder 2">
            <a:extLst>
              <a:ext uri="{FF2B5EF4-FFF2-40B4-BE49-F238E27FC236}">
                <a16:creationId xmlns:a16="http://schemas.microsoft.com/office/drawing/2014/main" id="{7B284BB0-F3CC-4D7C-932C-00BCBE3EBBCB}"/>
              </a:ext>
            </a:extLst>
          </p:cNvPr>
          <p:cNvSpPr>
            <a:spLocks noGrp="1"/>
          </p:cNvSpPr>
          <p:nvPr>
            <p:ph type="sldNum" sz="quarter" idx="12"/>
          </p:nvPr>
        </p:nvSpPr>
        <p:spPr/>
        <p:txBody>
          <a:bodyPr/>
          <a:lstStyle/>
          <a:p>
            <a:fld id="{1D011A9C-DC73-4A1A-8179-C21A35DB6D88}" type="slidenum">
              <a:rPr lang="he-IL" smtClean="0"/>
              <a:t>21</a:t>
            </a:fld>
            <a:endParaRPr lang="he-IL"/>
          </a:p>
        </p:txBody>
      </p:sp>
    </p:spTree>
    <p:extLst>
      <p:ext uri="{BB962C8B-B14F-4D97-AF65-F5344CB8AC3E}">
        <p14:creationId xmlns:p14="http://schemas.microsoft.com/office/powerpoint/2010/main" val="4223610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Mr. </a:t>
            </a:r>
            <a:r>
              <a:rPr lang="en-US" sz="3200" dirty="0" err="1"/>
              <a:t>Krabs</a:t>
            </a:r>
            <a:endParaRPr lang="he-IL"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1916557328"/>
              </p:ext>
            </p:extLst>
          </p:nvPr>
        </p:nvGraphicFramePr>
        <p:xfrm>
          <a:off x="1097280" y="4878233"/>
          <a:ext cx="9997439" cy="1406753"/>
        </p:xfrm>
        <a:graphic>
          <a:graphicData uri="http://schemas.openxmlformats.org/drawingml/2006/table">
            <a:tbl>
              <a:tblPr firstRow="1" firstCol="1" bandRow="1">
                <a:tableStyleId>{912C8C85-51F0-491E-9774-3900AFEF0FD7}</a:tableStyleId>
              </a:tblPr>
              <a:tblGrid>
                <a:gridCol w="832188">
                  <a:extLst>
                    <a:ext uri="{9D8B030D-6E8A-4147-A177-3AD203B41FA5}">
                      <a16:colId xmlns:a16="http://schemas.microsoft.com/office/drawing/2014/main" val="2927770934"/>
                    </a:ext>
                  </a:extLst>
                </a:gridCol>
                <a:gridCol w="6149130">
                  <a:extLst>
                    <a:ext uri="{9D8B030D-6E8A-4147-A177-3AD203B41FA5}">
                      <a16:colId xmlns:a16="http://schemas.microsoft.com/office/drawing/2014/main" val="2323882400"/>
                    </a:ext>
                  </a:extLst>
                </a:gridCol>
                <a:gridCol w="3016121">
                  <a:extLst>
                    <a:ext uri="{9D8B030D-6E8A-4147-A177-3AD203B41FA5}">
                      <a16:colId xmlns:a16="http://schemas.microsoft.com/office/drawing/2014/main" val="2678684577"/>
                    </a:ext>
                  </a:extLst>
                </a:gridCol>
              </a:tblGrid>
              <a:tr h="309473">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algn="l"/>
                      <a:r>
                        <a:rPr lang="en-GB" sz="2400" dirty="0">
                          <a:effectLst/>
                          <a:latin typeface="Arial" panose="020B0604020202020204" pitchFamily="34" charset="0"/>
                          <a:ea typeface="Calibri" panose="020F0502020204030204" pitchFamily="34" charset="0"/>
                        </a:rPr>
                        <a:t>money, boy, one, day, wait</a:t>
                      </a:r>
                      <a:endParaRPr lang="he-IL" sz="2400" dirty="0"/>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mn-ea"/>
                          <a:cs typeface="+mn-cs"/>
                        </a:rPr>
                        <a:t>Money</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algn="l"/>
                      <a:r>
                        <a:rPr lang="en-US" sz="2400" kern="1200" dirty="0">
                          <a:solidFill>
                            <a:schemeClr val="tx1"/>
                          </a:solidFill>
                          <a:effectLst/>
                          <a:latin typeface="Arial" panose="020B0604020202020204" pitchFamily="34" charset="0"/>
                          <a:ea typeface="+mn-ea"/>
                          <a:cs typeface="+mn-cs"/>
                        </a:rPr>
                        <a:t>bib, relay, shenanigan, suggestions, prized</a:t>
                      </a:r>
                      <a:endParaRPr lang="he-IL" sz="2400" kern="1200" dirty="0">
                        <a:solidFill>
                          <a:schemeClr val="tx1"/>
                        </a:solidFill>
                        <a:effectLst/>
                        <a:latin typeface="Arial" panose="020B0604020202020204" pitchFamily="34" charset="0"/>
                        <a:cs typeface="+mn-cs"/>
                      </a:endParaRPr>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mn-ea"/>
                          <a:cs typeface="+mn-cs"/>
                        </a:rPr>
                        <a:t>Honors</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0" algn="l" defTabSz="914400" rtl="1" eaLnBrk="1" latinLnBrk="0" hangingPunct="1">
                        <a:lnSpc>
                          <a:spcPct val="107000"/>
                        </a:lnSpc>
                        <a:spcAft>
                          <a:spcPts val="0"/>
                        </a:spcAft>
                      </a:pPr>
                      <a:r>
                        <a:rPr lang="en-GB" sz="2400" kern="1200" dirty="0" err="1">
                          <a:solidFill>
                            <a:schemeClr val="tx1"/>
                          </a:solidFill>
                          <a:effectLst/>
                          <a:latin typeface="Arial" panose="020B0604020202020204" pitchFamily="34" charset="0"/>
                          <a:ea typeface="Calibri" panose="020F0502020204030204" pitchFamily="34" charset="0"/>
                          <a:cs typeface="+mn-cs"/>
                        </a:rPr>
                        <a:t>photogeneric</a:t>
                      </a:r>
                      <a:r>
                        <a:rPr lang="en-GB" sz="2400" kern="1200" dirty="0">
                          <a:solidFill>
                            <a:schemeClr val="tx1"/>
                          </a:solidFill>
                          <a:effectLst/>
                          <a:latin typeface="Arial" panose="020B0604020202020204" pitchFamily="34" charset="0"/>
                          <a:ea typeface="Calibri" panose="020F0502020204030204" pitchFamily="34" charset="0"/>
                          <a:cs typeface="+mn-cs"/>
                        </a:rPr>
                        <a:t>, years, </a:t>
                      </a:r>
                      <a:r>
                        <a:rPr lang="en-GB" sz="2400" kern="1200" dirty="0" err="1">
                          <a:solidFill>
                            <a:schemeClr val="tx1"/>
                          </a:solidFill>
                          <a:effectLst/>
                          <a:latin typeface="Arial" panose="020B0604020202020204" pitchFamily="34" charset="0"/>
                          <a:ea typeface="Calibri" panose="020F0502020204030204" pitchFamily="34" charset="0"/>
                          <a:cs typeface="+mn-cs"/>
                        </a:rPr>
                        <a:t>okie</a:t>
                      </a:r>
                      <a:r>
                        <a:rPr lang="en-GB" sz="2400" kern="1200" dirty="0">
                          <a:solidFill>
                            <a:schemeClr val="tx1"/>
                          </a:solidFill>
                          <a:effectLst/>
                          <a:latin typeface="Arial" panose="020B0604020202020204" pitchFamily="34" charset="0"/>
                          <a:ea typeface="Calibri" panose="020F0502020204030204" pitchFamily="34" charset="0"/>
                          <a:cs typeface="+mn-cs"/>
                        </a:rPr>
                        <a:t>, lass, scrape</a:t>
                      </a:r>
                      <a:endParaRPr lang="en-US" sz="2400" kern="1200" dirty="0">
                        <a:solidFill>
                          <a:schemeClr val="tx1"/>
                        </a:solidFill>
                        <a:effectLst/>
                        <a:latin typeface="Arial" panose="020B0604020202020204" pitchFamily="34" charset="0"/>
                        <a:ea typeface="Calibri" panose="020F0502020204030204" pitchFamily="34" charset="0"/>
                        <a:cs typeface="+mn-cs"/>
                      </a:endParaRP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mn-ea"/>
                          <a:cs typeface="+mn-cs"/>
                        </a:rPr>
                        <a:t>Appearances</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2896209234"/>
              </p:ext>
            </p:extLst>
          </p:nvPr>
        </p:nvGraphicFramePr>
        <p:xfrm>
          <a:off x="1026849" y="2223393"/>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0.05</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Money, Work, Sailor</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5336174"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09829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3" name="תמונה 9">
            <a:extLst>
              <a:ext uri="{FF2B5EF4-FFF2-40B4-BE49-F238E27FC236}">
                <a16:creationId xmlns:a16="http://schemas.microsoft.com/office/drawing/2014/main" id="{AF1EA534-49A5-497E-B648-6451337B4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0151" y="364104"/>
            <a:ext cx="1175529" cy="1343462"/>
          </a:xfrm>
          <a:prstGeom prst="rect">
            <a:avLst/>
          </a:prstGeom>
        </p:spPr>
      </p:pic>
      <p:sp>
        <p:nvSpPr>
          <p:cNvPr id="3" name="Slide Number Placeholder 2">
            <a:extLst>
              <a:ext uri="{FF2B5EF4-FFF2-40B4-BE49-F238E27FC236}">
                <a16:creationId xmlns:a16="http://schemas.microsoft.com/office/drawing/2014/main" id="{624A1905-1147-4439-B877-4138C4A4907F}"/>
              </a:ext>
            </a:extLst>
          </p:cNvPr>
          <p:cNvSpPr>
            <a:spLocks noGrp="1"/>
          </p:cNvSpPr>
          <p:nvPr>
            <p:ph type="sldNum" sz="quarter" idx="12"/>
          </p:nvPr>
        </p:nvSpPr>
        <p:spPr/>
        <p:txBody>
          <a:bodyPr/>
          <a:lstStyle/>
          <a:p>
            <a:fld id="{1D011A9C-DC73-4A1A-8179-C21A35DB6D88}" type="slidenum">
              <a:rPr lang="he-IL" smtClean="0"/>
              <a:t>22</a:t>
            </a:fld>
            <a:endParaRPr lang="he-IL"/>
          </a:p>
        </p:txBody>
      </p:sp>
    </p:spTree>
    <p:extLst>
      <p:ext uri="{BB962C8B-B14F-4D97-AF65-F5344CB8AC3E}">
        <p14:creationId xmlns:p14="http://schemas.microsoft.com/office/powerpoint/2010/main" val="308711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Larry</a:t>
            </a:r>
            <a:endParaRPr lang="he-IL"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606832033"/>
              </p:ext>
            </p:extLst>
          </p:nvPr>
        </p:nvGraphicFramePr>
        <p:xfrm>
          <a:off x="1097280" y="4878233"/>
          <a:ext cx="9997439" cy="1415887"/>
        </p:xfrm>
        <a:graphic>
          <a:graphicData uri="http://schemas.openxmlformats.org/drawingml/2006/table">
            <a:tbl>
              <a:tblPr firstRow="1" firstCol="1" bandRow="1">
                <a:tableStyleId>{912C8C85-51F0-491E-9774-3900AFEF0FD7}</a:tableStyleId>
              </a:tblPr>
              <a:tblGrid>
                <a:gridCol w="832188">
                  <a:extLst>
                    <a:ext uri="{9D8B030D-6E8A-4147-A177-3AD203B41FA5}">
                      <a16:colId xmlns:a16="http://schemas.microsoft.com/office/drawing/2014/main" val="2927770934"/>
                    </a:ext>
                  </a:extLst>
                </a:gridCol>
                <a:gridCol w="6149130">
                  <a:extLst>
                    <a:ext uri="{9D8B030D-6E8A-4147-A177-3AD203B41FA5}">
                      <a16:colId xmlns:a16="http://schemas.microsoft.com/office/drawing/2014/main" val="2323882400"/>
                    </a:ext>
                  </a:extLst>
                </a:gridCol>
                <a:gridCol w="3016121">
                  <a:extLst>
                    <a:ext uri="{9D8B030D-6E8A-4147-A177-3AD203B41FA5}">
                      <a16:colId xmlns:a16="http://schemas.microsoft.com/office/drawing/2014/main" val="2678684577"/>
                    </a:ext>
                  </a:extLst>
                </a:gridCol>
              </a:tblGrid>
              <a:tr h="318607">
                <a:tc>
                  <a:txBody>
                    <a:bodyPr/>
                    <a:lstStyle/>
                    <a:p>
                      <a:pPr algn="ctr"/>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algn="ctr"/>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muscle, hey, serious, pop-up, piston</a:t>
                      </a:r>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Gym </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car, ambulance, guys, tonight, ball</a:t>
                      </a:r>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Transportation</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457200" algn="l">
                        <a:lnSpc>
                          <a:spcPct val="107000"/>
                        </a:lnSpc>
                        <a:spcAft>
                          <a:spcPts val="0"/>
                        </a:spcAft>
                        <a:tabLst>
                          <a:tab pos="271780" algn="l"/>
                        </a:tabLst>
                      </a:pPr>
                      <a:r>
                        <a:rPr lang="en-US" sz="2400" kern="1200" dirty="0">
                          <a:solidFill>
                            <a:schemeClr val="tx1"/>
                          </a:solidFill>
                          <a:effectLst/>
                          <a:latin typeface="Arial" panose="020B0604020202020204" pitchFamily="34" charset="0"/>
                          <a:ea typeface="Calibri" panose="020F0502020204030204" pitchFamily="34" charset="0"/>
                          <a:cs typeface="+mn-cs"/>
                        </a:rPr>
                        <a:t>thanks, slam, jerky, love, little</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Feelings</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2781675367"/>
              </p:ext>
            </p:extLst>
          </p:nvPr>
        </p:nvGraphicFramePr>
        <p:xfrm>
          <a:off x="1026848" y="2218766"/>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0.035</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Working out</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597826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09829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2" name="תמונה 9">
            <a:extLst>
              <a:ext uri="{FF2B5EF4-FFF2-40B4-BE49-F238E27FC236}">
                <a16:creationId xmlns:a16="http://schemas.microsoft.com/office/drawing/2014/main" id="{0C943EDE-DB11-4E2E-A42C-23D80351D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2750" y="462472"/>
            <a:ext cx="1592930" cy="1194698"/>
          </a:xfrm>
          <a:prstGeom prst="rect">
            <a:avLst/>
          </a:prstGeom>
        </p:spPr>
      </p:pic>
      <p:sp>
        <p:nvSpPr>
          <p:cNvPr id="3" name="Slide Number Placeholder 2">
            <a:extLst>
              <a:ext uri="{FF2B5EF4-FFF2-40B4-BE49-F238E27FC236}">
                <a16:creationId xmlns:a16="http://schemas.microsoft.com/office/drawing/2014/main" id="{89243C29-C090-460C-BCD8-ED9F9126811A}"/>
              </a:ext>
            </a:extLst>
          </p:cNvPr>
          <p:cNvSpPr>
            <a:spLocks noGrp="1"/>
          </p:cNvSpPr>
          <p:nvPr>
            <p:ph type="sldNum" sz="quarter" idx="12"/>
          </p:nvPr>
        </p:nvSpPr>
        <p:spPr/>
        <p:txBody>
          <a:bodyPr/>
          <a:lstStyle/>
          <a:p>
            <a:fld id="{1D011A9C-DC73-4A1A-8179-C21A35DB6D88}" type="slidenum">
              <a:rPr lang="he-IL" smtClean="0"/>
              <a:t>23</a:t>
            </a:fld>
            <a:endParaRPr lang="he-IL"/>
          </a:p>
        </p:txBody>
      </p:sp>
    </p:spTree>
    <p:extLst>
      <p:ext uri="{BB962C8B-B14F-4D97-AF65-F5344CB8AC3E}">
        <p14:creationId xmlns:p14="http://schemas.microsoft.com/office/powerpoint/2010/main" val="4265704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Karen</a:t>
            </a:r>
            <a:endParaRPr lang="he-IL"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2479123402"/>
              </p:ext>
            </p:extLst>
          </p:nvPr>
        </p:nvGraphicFramePr>
        <p:xfrm>
          <a:off x="513406" y="4899240"/>
          <a:ext cx="11226148" cy="1415887"/>
        </p:xfrm>
        <a:graphic>
          <a:graphicData uri="http://schemas.openxmlformats.org/drawingml/2006/table">
            <a:tbl>
              <a:tblPr firstRow="1" firstCol="1" bandRow="1">
                <a:tableStyleId>{912C8C85-51F0-491E-9774-3900AFEF0FD7}</a:tableStyleId>
              </a:tblPr>
              <a:tblGrid>
                <a:gridCol w="934466">
                  <a:extLst>
                    <a:ext uri="{9D8B030D-6E8A-4147-A177-3AD203B41FA5}">
                      <a16:colId xmlns:a16="http://schemas.microsoft.com/office/drawing/2014/main" val="2927770934"/>
                    </a:ext>
                  </a:extLst>
                </a:gridCol>
                <a:gridCol w="6197460">
                  <a:extLst>
                    <a:ext uri="{9D8B030D-6E8A-4147-A177-3AD203B41FA5}">
                      <a16:colId xmlns:a16="http://schemas.microsoft.com/office/drawing/2014/main" val="2323882400"/>
                    </a:ext>
                  </a:extLst>
                </a:gridCol>
                <a:gridCol w="4094222">
                  <a:extLst>
                    <a:ext uri="{9D8B030D-6E8A-4147-A177-3AD203B41FA5}">
                      <a16:colId xmlns:a16="http://schemas.microsoft.com/office/drawing/2014/main" val="2678684577"/>
                    </a:ext>
                  </a:extLst>
                </a:gridCol>
              </a:tblGrid>
              <a:tr h="318607">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name, </a:t>
                      </a:r>
                      <a:r>
                        <a:rPr lang="en-US" sz="2400" kern="1200" dirty="0" err="1">
                          <a:solidFill>
                            <a:schemeClr val="tx1"/>
                          </a:solidFill>
                          <a:effectLst/>
                          <a:latin typeface="Arial" panose="020B0604020202020204" pitchFamily="34" charset="0"/>
                          <a:ea typeface="Calibri" panose="020F0502020204030204" pitchFamily="34" charset="0"/>
                          <a:cs typeface="+mn-cs"/>
                        </a:rPr>
                        <a:t>andcute</a:t>
                      </a:r>
                      <a:r>
                        <a:rPr lang="en-US" sz="2400" kern="1200" dirty="0">
                          <a:solidFill>
                            <a:schemeClr val="tx1"/>
                          </a:solidFill>
                          <a:effectLst/>
                          <a:latin typeface="Arial" panose="020B0604020202020204" pitchFamily="34" charset="0"/>
                          <a:ea typeface="Calibri" panose="020F0502020204030204" pitchFamily="34" charset="0"/>
                          <a:cs typeface="+mn-cs"/>
                        </a:rPr>
                        <a:t>, overload, </a:t>
                      </a:r>
                      <a:r>
                        <a:rPr lang="en-US" sz="2400" kern="1200" dirty="0" err="1">
                          <a:solidFill>
                            <a:schemeClr val="tx1"/>
                          </a:solidFill>
                          <a:effectLst/>
                          <a:latin typeface="Arial" panose="020B0604020202020204" pitchFamily="34" charset="0"/>
                          <a:ea typeface="Calibri" panose="020F0502020204030204" pitchFamily="34" charset="0"/>
                          <a:cs typeface="+mn-cs"/>
                        </a:rPr>
                        <a:t>vincent</a:t>
                      </a:r>
                      <a:r>
                        <a:rPr lang="en-US" sz="2400" kern="1200" dirty="0">
                          <a:solidFill>
                            <a:schemeClr val="tx1"/>
                          </a:solidFill>
                          <a:effectLst/>
                          <a:latin typeface="Arial" panose="020B0604020202020204" pitchFamily="34" charset="0"/>
                          <a:ea typeface="Calibri" panose="020F0502020204030204" pitchFamily="34" charset="0"/>
                          <a:cs typeface="+mn-cs"/>
                        </a:rPr>
                        <a:t>, </a:t>
                      </a:r>
                      <a:r>
                        <a:rPr lang="en-US" sz="2400" kern="1200" dirty="0" err="1">
                          <a:solidFill>
                            <a:schemeClr val="tx1"/>
                          </a:solidFill>
                          <a:effectLst/>
                          <a:latin typeface="Arial" panose="020B0604020202020204" pitchFamily="34" charset="0"/>
                          <a:ea typeface="Calibri" panose="020F0502020204030204" pitchFamily="34" charset="0"/>
                          <a:cs typeface="+mn-cs"/>
                        </a:rPr>
                        <a:t>gon</a:t>
                      </a:r>
                      <a:endParaRPr lang="en-US" sz="2400" kern="1200" dirty="0">
                        <a:solidFill>
                          <a:schemeClr val="tx1"/>
                        </a:solidFill>
                        <a:effectLst/>
                        <a:latin typeface="Arial" panose="020B0604020202020204" pitchFamily="34" charset="0"/>
                        <a:ea typeface="Calibri" panose="020F0502020204030204" pitchFamily="34" charset="0"/>
                        <a:cs typeface="+mn-cs"/>
                      </a:endParaRPr>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Computer performance</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decisions, hard, majesty, gorgeous, day</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Complexity</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mishap, baba, </a:t>
                      </a:r>
                      <a:r>
                        <a:rPr lang="en-US" sz="2400" kern="1200" dirty="0" err="1">
                          <a:solidFill>
                            <a:schemeClr val="tx1"/>
                          </a:solidFill>
                          <a:effectLst/>
                          <a:latin typeface="Arial" panose="020B0604020202020204" pitchFamily="34" charset="0"/>
                          <a:ea typeface="Calibri" panose="020F0502020204030204" pitchFamily="34" charset="0"/>
                          <a:cs typeface="+mn-cs"/>
                        </a:rPr>
                        <a:t>tuesday</a:t>
                      </a:r>
                      <a:r>
                        <a:rPr lang="en-US" sz="2400" kern="1200" dirty="0">
                          <a:solidFill>
                            <a:schemeClr val="tx1"/>
                          </a:solidFill>
                          <a:effectLst/>
                          <a:latin typeface="Arial" panose="020B0604020202020204" pitchFamily="34" charset="0"/>
                          <a:ea typeface="Calibri" panose="020F0502020204030204" pitchFamily="34" charset="0"/>
                          <a:cs typeface="+mn-cs"/>
                        </a:rPr>
                        <a:t>, stumbled, reboot</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Actions</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2593924032"/>
              </p:ext>
            </p:extLst>
          </p:nvPr>
        </p:nvGraphicFramePr>
        <p:xfrm>
          <a:off x="1026849" y="2240171"/>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0.02</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Evil</a:t>
                      </a:r>
                      <a:r>
                        <a:rPr lang="en-US" sz="2400" baseline="0" dirty="0"/>
                        <a:t> Plans</a:t>
                      </a:r>
                      <a:endParaRPr lang="en-US"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491146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09829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2" name="תמונה 9">
            <a:extLst>
              <a:ext uri="{FF2B5EF4-FFF2-40B4-BE49-F238E27FC236}">
                <a16:creationId xmlns:a16="http://schemas.microsoft.com/office/drawing/2014/main" id="{79631BD2-810E-42A5-A026-734049C6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4422" y="368187"/>
            <a:ext cx="1303631" cy="1303631"/>
          </a:xfrm>
          <a:prstGeom prst="rect">
            <a:avLst/>
          </a:prstGeom>
        </p:spPr>
      </p:pic>
      <p:sp>
        <p:nvSpPr>
          <p:cNvPr id="3" name="Slide Number Placeholder 2">
            <a:extLst>
              <a:ext uri="{FF2B5EF4-FFF2-40B4-BE49-F238E27FC236}">
                <a16:creationId xmlns:a16="http://schemas.microsoft.com/office/drawing/2014/main" id="{5F9711E9-EFD5-46E0-B7C8-B97C40E7CD63}"/>
              </a:ext>
            </a:extLst>
          </p:cNvPr>
          <p:cNvSpPr>
            <a:spLocks noGrp="1"/>
          </p:cNvSpPr>
          <p:nvPr>
            <p:ph type="sldNum" sz="quarter" idx="12"/>
          </p:nvPr>
        </p:nvSpPr>
        <p:spPr/>
        <p:txBody>
          <a:bodyPr/>
          <a:lstStyle/>
          <a:p>
            <a:fld id="{1D011A9C-DC73-4A1A-8179-C21A35DB6D88}" type="slidenum">
              <a:rPr lang="he-IL" smtClean="0"/>
              <a:t>24</a:t>
            </a:fld>
            <a:endParaRPr lang="he-IL"/>
          </a:p>
        </p:txBody>
      </p:sp>
    </p:spTree>
    <p:extLst>
      <p:ext uri="{BB962C8B-B14F-4D97-AF65-F5344CB8AC3E}">
        <p14:creationId xmlns:p14="http://schemas.microsoft.com/office/powerpoint/2010/main" val="3046757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err="1"/>
              <a:t>Squilliam</a:t>
            </a:r>
            <a:endParaRPr lang="he-IL"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3740664453"/>
              </p:ext>
            </p:extLst>
          </p:nvPr>
        </p:nvGraphicFramePr>
        <p:xfrm>
          <a:off x="563880" y="4883305"/>
          <a:ext cx="11125200" cy="1415887"/>
        </p:xfrm>
        <a:graphic>
          <a:graphicData uri="http://schemas.openxmlformats.org/drawingml/2006/table">
            <a:tbl>
              <a:tblPr firstRow="1" firstCol="1" bandRow="1">
                <a:tableStyleId>{912C8C85-51F0-491E-9774-3900AFEF0FD7}</a:tableStyleId>
              </a:tblPr>
              <a:tblGrid>
                <a:gridCol w="1361217">
                  <a:extLst>
                    <a:ext uri="{9D8B030D-6E8A-4147-A177-3AD203B41FA5}">
                      <a16:colId xmlns:a16="http://schemas.microsoft.com/office/drawing/2014/main" val="2927770934"/>
                    </a:ext>
                  </a:extLst>
                </a:gridCol>
                <a:gridCol w="6784018">
                  <a:extLst>
                    <a:ext uri="{9D8B030D-6E8A-4147-A177-3AD203B41FA5}">
                      <a16:colId xmlns:a16="http://schemas.microsoft.com/office/drawing/2014/main" val="2323882400"/>
                    </a:ext>
                  </a:extLst>
                </a:gridCol>
                <a:gridCol w="2979965">
                  <a:extLst>
                    <a:ext uri="{9D8B030D-6E8A-4147-A177-3AD203B41FA5}">
                      <a16:colId xmlns:a16="http://schemas.microsoft.com/office/drawing/2014/main" val="2678684577"/>
                    </a:ext>
                  </a:extLst>
                </a:gridCol>
              </a:tblGrid>
              <a:tr h="318607">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marL="457200" algn="l" defTabSz="914400" rtl="1" eaLnBrk="1" latinLnBrk="0" hangingPunct="1">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tentacles, restaurant, name, everything, band</a:t>
                      </a:r>
                    </a:p>
                  </a:txBody>
                  <a:tcPr marL="68580" marR="68580" marT="0" marB="0"/>
                </a:tc>
                <a:tc>
                  <a:txBody>
                    <a:bodyPr/>
                    <a:lstStyle/>
                    <a:p>
                      <a:pPr marL="457200" algn="l" defTabSz="914400" rtl="1" eaLnBrk="1" latinLnBrk="0" hangingPunct="1">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Adversaries</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marL="457200" algn="l" defTabSz="914400" rtl="1" eaLnBrk="1" latinLnBrk="0" hangingPunct="1">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toilet, flawless, </a:t>
                      </a:r>
                      <a:r>
                        <a:rPr lang="en-US" sz="2400" kern="1200" dirty="0" err="1">
                          <a:solidFill>
                            <a:schemeClr val="tx1"/>
                          </a:solidFill>
                          <a:effectLst/>
                          <a:latin typeface="Arial" panose="020B0604020202020204" pitchFamily="34" charset="0"/>
                          <a:ea typeface="Calibri" panose="020F0502020204030204" pitchFamily="34" charset="0"/>
                          <a:cs typeface="+mn-cs"/>
                        </a:rPr>
                        <a:t>tuesday</a:t>
                      </a:r>
                      <a:r>
                        <a:rPr lang="en-US" sz="2400" kern="1200" dirty="0">
                          <a:solidFill>
                            <a:schemeClr val="tx1"/>
                          </a:solidFill>
                          <a:effectLst/>
                          <a:latin typeface="Arial" panose="020B0604020202020204" pitchFamily="34" charset="0"/>
                          <a:ea typeface="Calibri" panose="020F0502020204030204" pitchFamily="34" charset="0"/>
                          <a:cs typeface="+mn-cs"/>
                        </a:rPr>
                        <a:t>, admit, pass</a:t>
                      </a:r>
                    </a:p>
                  </a:txBody>
                  <a:tcPr marL="68580" marR="68580" marT="0" marB="0"/>
                </a:tc>
                <a:tc>
                  <a:txBody>
                    <a:bodyPr/>
                    <a:lstStyle/>
                    <a:p>
                      <a:pPr marL="457200" algn="l" defTabSz="914400" rtl="1" eaLnBrk="1" latinLnBrk="0" hangingPunct="1">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Self-awareness</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457200" algn="l" defTabSz="914400" rtl="1" eaLnBrk="1" latinLnBrk="0" hangingPunct="1">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top, tuesday, pass, garden, soda</a:t>
                      </a:r>
                    </a:p>
                  </a:txBody>
                  <a:tcPr marL="68580" marR="68580" marT="0" marB="0"/>
                </a:tc>
                <a:tc>
                  <a:txBody>
                    <a:bodyPr/>
                    <a:lstStyle/>
                    <a:p>
                      <a:pPr marL="457200" algn="l" defTabSz="914400" rtl="1" eaLnBrk="1" latinLnBrk="0" hangingPunct="1">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Food</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4257702750"/>
              </p:ext>
            </p:extLst>
          </p:nvPr>
        </p:nvGraphicFramePr>
        <p:xfrm>
          <a:off x="1026849" y="2240171"/>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0.36</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Wealth, Culture</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5336174" y="2986743"/>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365500" y="2964357"/>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3" name="מציין מיקום תוכן 3">
            <a:extLst>
              <a:ext uri="{FF2B5EF4-FFF2-40B4-BE49-F238E27FC236}">
                <a16:creationId xmlns:a16="http://schemas.microsoft.com/office/drawing/2014/main" id="{CCED5039-6E54-45E8-80B6-F1437B2B99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6238" y="286603"/>
            <a:ext cx="700487" cy="1385407"/>
          </a:xfrm>
          <a:prstGeom prst="rect">
            <a:avLst/>
          </a:prstGeom>
        </p:spPr>
      </p:pic>
      <p:sp>
        <p:nvSpPr>
          <p:cNvPr id="3" name="Slide Number Placeholder 2">
            <a:extLst>
              <a:ext uri="{FF2B5EF4-FFF2-40B4-BE49-F238E27FC236}">
                <a16:creationId xmlns:a16="http://schemas.microsoft.com/office/drawing/2014/main" id="{9E340204-A6CE-4433-9BF6-4A4D46913B77}"/>
              </a:ext>
            </a:extLst>
          </p:cNvPr>
          <p:cNvSpPr>
            <a:spLocks noGrp="1"/>
          </p:cNvSpPr>
          <p:nvPr>
            <p:ph type="sldNum" sz="quarter" idx="12"/>
          </p:nvPr>
        </p:nvSpPr>
        <p:spPr/>
        <p:txBody>
          <a:bodyPr/>
          <a:lstStyle/>
          <a:p>
            <a:fld id="{1D011A9C-DC73-4A1A-8179-C21A35DB6D88}" type="slidenum">
              <a:rPr lang="he-IL" smtClean="0"/>
              <a:t>25</a:t>
            </a:fld>
            <a:endParaRPr lang="he-IL"/>
          </a:p>
        </p:txBody>
      </p:sp>
    </p:spTree>
    <p:extLst>
      <p:ext uri="{BB962C8B-B14F-4D97-AF65-F5344CB8AC3E}">
        <p14:creationId xmlns:p14="http://schemas.microsoft.com/office/powerpoint/2010/main" val="470902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Sandy</a:t>
            </a:r>
            <a:endParaRPr lang="he-IL" sz="3200"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238074534"/>
              </p:ext>
            </p:extLst>
          </p:nvPr>
        </p:nvGraphicFramePr>
        <p:xfrm>
          <a:off x="898739" y="4909784"/>
          <a:ext cx="10311748" cy="1406753"/>
        </p:xfrm>
        <a:graphic>
          <a:graphicData uri="http://schemas.openxmlformats.org/drawingml/2006/table">
            <a:tbl>
              <a:tblPr firstRow="1" firstCol="1" bandRow="1">
                <a:tableStyleId>{912C8C85-51F0-491E-9774-3900AFEF0FD7}</a:tableStyleId>
              </a:tblPr>
              <a:tblGrid>
                <a:gridCol w="858351">
                  <a:extLst>
                    <a:ext uri="{9D8B030D-6E8A-4147-A177-3AD203B41FA5}">
                      <a16:colId xmlns:a16="http://schemas.microsoft.com/office/drawing/2014/main" val="2927770934"/>
                    </a:ext>
                  </a:extLst>
                </a:gridCol>
                <a:gridCol w="6342453">
                  <a:extLst>
                    <a:ext uri="{9D8B030D-6E8A-4147-A177-3AD203B41FA5}">
                      <a16:colId xmlns:a16="http://schemas.microsoft.com/office/drawing/2014/main" val="2323882400"/>
                    </a:ext>
                  </a:extLst>
                </a:gridCol>
                <a:gridCol w="3110944">
                  <a:extLst>
                    <a:ext uri="{9D8B030D-6E8A-4147-A177-3AD203B41FA5}">
                      <a16:colId xmlns:a16="http://schemas.microsoft.com/office/drawing/2014/main" val="2678684577"/>
                    </a:ext>
                  </a:extLst>
                </a:gridCol>
              </a:tblGrid>
              <a:tr h="309473">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marL="457200" algn="l">
                        <a:lnSpc>
                          <a:spcPct val="107000"/>
                        </a:lnSpc>
                        <a:spcAft>
                          <a:spcPts val="0"/>
                        </a:spcAft>
                      </a:pPr>
                      <a:r>
                        <a:rPr lang="en-US" sz="2400" kern="1200" dirty="0" err="1">
                          <a:solidFill>
                            <a:schemeClr val="tx1"/>
                          </a:solidFill>
                          <a:effectLst/>
                          <a:latin typeface="Arial" panose="020B0604020202020204" pitchFamily="34" charset="0"/>
                          <a:ea typeface="Calibri" panose="020F0502020204030204" pitchFamily="34" charset="0"/>
                          <a:cs typeface="+mn-cs"/>
                        </a:rPr>
                        <a:t>gon</a:t>
                      </a:r>
                      <a:r>
                        <a:rPr lang="en-US" sz="2400" kern="1200" dirty="0">
                          <a:solidFill>
                            <a:schemeClr val="tx1"/>
                          </a:solidFill>
                          <a:effectLst/>
                          <a:latin typeface="Arial" panose="020B0604020202020204" pitchFamily="34" charset="0"/>
                          <a:ea typeface="Calibri" panose="020F0502020204030204" pitchFamily="34" charset="0"/>
                          <a:cs typeface="+mn-cs"/>
                        </a:rPr>
                        <a:t>, hi-yah, little, </a:t>
                      </a:r>
                      <a:r>
                        <a:rPr lang="en-US" sz="2400" kern="1200" dirty="0" err="1">
                          <a:solidFill>
                            <a:schemeClr val="tx1"/>
                          </a:solidFill>
                          <a:effectLst/>
                          <a:latin typeface="Arial" panose="020B0604020202020204" pitchFamily="34" charset="0"/>
                          <a:ea typeface="Calibri" panose="020F0502020204030204" pitchFamily="34" charset="0"/>
                          <a:cs typeface="+mn-cs"/>
                        </a:rPr>
                        <a:t>texas</a:t>
                      </a:r>
                      <a:r>
                        <a:rPr lang="en-US" sz="2400" kern="1200" dirty="0">
                          <a:solidFill>
                            <a:schemeClr val="tx1"/>
                          </a:solidFill>
                          <a:effectLst/>
                          <a:latin typeface="Arial" panose="020B0604020202020204" pitchFamily="34" charset="0"/>
                          <a:ea typeface="Calibri" panose="020F0502020204030204" pitchFamily="34" charset="0"/>
                          <a:cs typeface="+mn-cs"/>
                        </a:rPr>
                        <a:t>, hey</a:t>
                      </a:r>
                    </a:p>
                  </a:txBody>
                  <a:tcPr marL="68580" marR="68580" marT="0" marB="0"/>
                </a:tc>
                <a:tc>
                  <a:txBody>
                    <a:bodyPr/>
                    <a:lstStyle/>
                    <a:p>
                      <a:pPr marL="457200" marR="0" lvl="0" indent="0" algn="l" defTabSz="914400" rtl="1" eaLnBrk="1" fontAlgn="auto" latinLnBrk="0" hangingPunct="1">
                        <a:lnSpc>
                          <a:spcPct val="107000"/>
                        </a:lnSpc>
                        <a:spcBef>
                          <a:spcPts val="0"/>
                        </a:spcBef>
                        <a:spcAft>
                          <a:spcPts val="0"/>
                        </a:spcAft>
                        <a:buClrTx/>
                        <a:buSzTx/>
                        <a:buFontTx/>
                        <a:buNone/>
                        <a:tabLst/>
                        <a:defRPr/>
                      </a:pPr>
                      <a:r>
                        <a:rPr lang="en-US" sz="2400" kern="1200" dirty="0">
                          <a:solidFill>
                            <a:schemeClr val="tx1"/>
                          </a:solidFill>
                          <a:effectLst/>
                          <a:latin typeface="Arial" panose="020B0604020202020204" pitchFamily="34" charset="0"/>
                          <a:ea typeface="Calibri" panose="020F0502020204030204" pitchFamily="34" charset="0"/>
                          <a:cs typeface="+mn-cs"/>
                        </a:rPr>
                        <a:t>Texas &amp; Karate</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little, apologize, burn, sign, house</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Politeness</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warmed, miss, competition, horns, cheeks</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Feelings</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3692295263"/>
              </p:ext>
            </p:extLst>
          </p:nvPr>
        </p:nvGraphicFramePr>
        <p:xfrm>
          <a:off x="1026849" y="2248560"/>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0.053</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Science, Karate, Texas</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6023929" y="3008655"/>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12877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3" name="תמונה 3">
            <a:extLst>
              <a:ext uri="{FF2B5EF4-FFF2-40B4-BE49-F238E27FC236}">
                <a16:creationId xmlns:a16="http://schemas.microsoft.com/office/drawing/2014/main" id="{A47E6DB3-95B0-4307-9AB4-6F919F5CF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8294" y="235393"/>
            <a:ext cx="1436425" cy="1436425"/>
          </a:xfrm>
          <a:prstGeom prst="rect">
            <a:avLst/>
          </a:prstGeom>
        </p:spPr>
      </p:pic>
      <p:sp>
        <p:nvSpPr>
          <p:cNvPr id="3" name="Slide Number Placeholder 2">
            <a:extLst>
              <a:ext uri="{FF2B5EF4-FFF2-40B4-BE49-F238E27FC236}">
                <a16:creationId xmlns:a16="http://schemas.microsoft.com/office/drawing/2014/main" id="{986A3F53-0FEA-4F19-A21C-F07E8A01987A}"/>
              </a:ext>
            </a:extLst>
          </p:cNvPr>
          <p:cNvSpPr>
            <a:spLocks noGrp="1"/>
          </p:cNvSpPr>
          <p:nvPr>
            <p:ph type="sldNum" sz="quarter" idx="12"/>
          </p:nvPr>
        </p:nvSpPr>
        <p:spPr/>
        <p:txBody>
          <a:bodyPr/>
          <a:lstStyle/>
          <a:p>
            <a:fld id="{1D011A9C-DC73-4A1A-8179-C21A35DB6D88}" type="slidenum">
              <a:rPr lang="he-IL" smtClean="0"/>
              <a:t>26</a:t>
            </a:fld>
            <a:endParaRPr lang="he-IL"/>
          </a:p>
        </p:txBody>
      </p:sp>
    </p:spTree>
    <p:extLst>
      <p:ext uri="{BB962C8B-B14F-4D97-AF65-F5344CB8AC3E}">
        <p14:creationId xmlns:p14="http://schemas.microsoft.com/office/powerpoint/2010/main" val="2324618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Pearl</a:t>
            </a:r>
            <a:endParaRPr lang="he-IL" sz="3200"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3009584769"/>
              </p:ext>
            </p:extLst>
          </p:nvPr>
        </p:nvGraphicFramePr>
        <p:xfrm>
          <a:off x="1097280" y="4786966"/>
          <a:ext cx="9997439" cy="1406753"/>
        </p:xfrm>
        <a:graphic>
          <a:graphicData uri="http://schemas.openxmlformats.org/drawingml/2006/table">
            <a:tbl>
              <a:tblPr firstRow="1" firstCol="1" bandRow="1">
                <a:tableStyleId>{912C8C85-51F0-491E-9774-3900AFEF0FD7}</a:tableStyleId>
              </a:tblPr>
              <a:tblGrid>
                <a:gridCol w="832188">
                  <a:extLst>
                    <a:ext uri="{9D8B030D-6E8A-4147-A177-3AD203B41FA5}">
                      <a16:colId xmlns:a16="http://schemas.microsoft.com/office/drawing/2014/main" val="2927770934"/>
                    </a:ext>
                  </a:extLst>
                </a:gridCol>
                <a:gridCol w="6149130">
                  <a:extLst>
                    <a:ext uri="{9D8B030D-6E8A-4147-A177-3AD203B41FA5}">
                      <a16:colId xmlns:a16="http://schemas.microsoft.com/office/drawing/2014/main" val="2323882400"/>
                    </a:ext>
                  </a:extLst>
                </a:gridCol>
                <a:gridCol w="3016121">
                  <a:extLst>
                    <a:ext uri="{9D8B030D-6E8A-4147-A177-3AD203B41FA5}">
                      <a16:colId xmlns:a16="http://schemas.microsoft.com/office/drawing/2014/main" val="2678684577"/>
                    </a:ext>
                  </a:extLst>
                </a:gridCol>
              </a:tblGrid>
              <a:tr h="309473">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new, daddy, </a:t>
                      </a:r>
                      <a:r>
                        <a:rPr lang="en-US" sz="2400" kern="1200" dirty="0" err="1">
                          <a:solidFill>
                            <a:schemeClr val="tx1"/>
                          </a:solidFill>
                          <a:effectLst/>
                          <a:latin typeface="Arial" panose="020B0604020202020204" pitchFamily="34" charset="0"/>
                          <a:ea typeface="Calibri" panose="020F0502020204030204" pitchFamily="34" charset="0"/>
                          <a:cs typeface="+mn-cs"/>
                        </a:rPr>
                        <a:t>krab</a:t>
                      </a:r>
                      <a:r>
                        <a:rPr lang="en-US" sz="2400" kern="1200" dirty="0">
                          <a:solidFill>
                            <a:schemeClr val="tx1"/>
                          </a:solidFill>
                          <a:effectLst/>
                          <a:latin typeface="Arial" panose="020B0604020202020204" pitchFamily="34" charset="0"/>
                          <a:ea typeface="Calibri" panose="020F0502020204030204" pitchFamily="34" charset="0"/>
                          <a:cs typeface="+mn-cs"/>
                        </a:rPr>
                        <a:t>, punch, </a:t>
                      </a:r>
                      <a:r>
                        <a:rPr lang="en-US" sz="2400" kern="1200" dirty="0" err="1">
                          <a:solidFill>
                            <a:schemeClr val="tx1"/>
                          </a:solidFill>
                          <a:effectLst/>
                          <a:latin typeface="Arial" panose="020B0604020202020204" pitchFamily="34" charset="0"/>
                          <a:ea typeface="Calibri" panose="020F0502020204030204" pitchFamily="34" charset="0"/>
                          <a:cs typeface="+mn-cs"/>
                        </a:rPr>
                        <a:t>krusty</a:t>
                      </a:r>
                      <a:endParaRPr lang="en-US" sz="2400" kern="1200" dirty="0">
                        <a:solidFill>
                          <a:schemeClr val="tx1"/>
                        </a:solidFill>
                        <a:effectLst/>
                        <a:latin typeface="Arial" panose="020B0604020202020204" pitchFamily="34" charset="0"/>
                        <a:ea typeface="Calibri" panose="020F0502020204030204" pitchFamily="34" charset="0"/>
                        <a:cs typeface="+mn-cs"/>
                      </a:endParaRPr>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Life style</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pal, hate, kind, nothing, fry</a:t>
                      </a:r>
                    </a:p>
                  </a:txBody>
                  <a:tcPr marL="68580" marR="68580" marT="0" marB="0"/>
                </a:tc>
                <a:tc>
                  <a:txBody>
                    <a:bodyPr/>
                    <a:lstStyle/>
                    <a:p>
                      <a:pPr marL="457200" algn="l">
                        <a:lnSpc>
                          <a:spcPct val="107000"/>
                        </a:lnSpc>
                        <a:spcAft>
                          <a:spcPts val="0"/>
                        </a:spcAft>
                      </a:pPr>
                      <a:r>
                        <a:rPr lang="en-US" sz="2400" kern="1200">
                          <a:solidFill>
                            <a:schemeClr val="tx1"/>
                          </a:solidFill>
                          <a:effectLst/>
                          <a:latin typeface="Arial" panose="020B0604020202020204" pitchFamily="34" charset="0"/>
                          <a:ea typeface="Calibri" panose="020F0502020204030204" pitchFamily="34" charset="0"/>
                          <a:cs typeface="+mn-cs"/>
                        </a:rPr>
                        <a:t>Feelings</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nothing, hate, okay, </a:t>
                      </a:r>
                      <a:r>
                        <a:rPr lang="en-US" sz="2400" kern="1200" dirty="0" err="1">
                          <a:solidFill>
                            <a:schemeClr val="tx1"/>
                          </a:solidFill>
                          <a:effectLst/>
                          <a:latin typeface="Arial" panose="020B0604020202020204" pitchFamily="34" charset="0"/>
                          <a:ea typeface="Calibri" panose="020F0502020204030204" pitchFamily="34" charset="0"/>
                          <a:cs typeface="+mn-cs"/>
                        </a:rPr>
                        <a:t>uhh</a:t>
                      </a:r>
                      <a:r>
                        <a:rPr lang="en-US" sz="2400" kern="1200" dirty="0">
                          <a:solidFill>
                            <a:schemeClr val="tx1"/>
                          </a:solidFill>
                          <a:effectLst/>
                          <a:latin typeface="Arial" panose="020B0604020202020204" pitchFamily="34" charset="0"/>
                          <a:ea typeface="Calibri" panose="020F0502020204030204" pitchFamily="34" charset="0"/>
                          <a:cs typeface="+mn-cs"/>
                        </a:rPr>
                        <a:t>, sponginess</a:t>
                      </a: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Calibri" panose="020F0502020204030204" pitchFamily="34" charset="0"/>
                          <a:cs typeface="+mn-cs"/>
                        </a:rPr>
                        <a:t>Feelings</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4009603567"/>
              </p:ext>
            </p:extLst>
          </p:nvPr>
        </p:nvGraphicFramePr>
        <p:xfrm>
          <a:off x="1026848" y="2126747"/>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0.102</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Teenagers</a:t>
                      </a:r>
                    </a:p>
                    <a:p>
                      <a:pPr algn="ctr" rtl="1"/>
                      <a:r>
                        <a:rPr lang="en-US" sz="2400" dirty="0"/>
                        <a:t>Fashion</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5403914" y="3017264"/>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12877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2" name="תמונה 9">
            <a:extLst>
              <a:ext uri="{FF2B5EF4-FFF2-40B4-BE49-F238E27FC236}">
                <a16:creationId xmlns:a16="http://schemas.microsoft.com/office/drawing/2014/main" id="{80040692-8636-432A-A5B2-5CCBEA64AA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9090" y="357232"/>
            <a:ext cx="1016590" cy="1357206"/>
          </a:xfrm>
          <a:prstGeom prst="rect">
            <a:avLst/>
          </a:prstGeom>
        </p:spPr>
      </p:pic>
      <p:sp>
        <p:nvSpPr>
          <p:cNvPr id="3" name="Slide Number Placeholder 2">
            <a:extLst>
              <a:ext uri="{FF2B5EF4-FFF2-40B4-BE49-F238E27FC236}">
                <a16:creationId xmlns:a16="http://schemas.microsoft.com/office/drawing/2014/main" id="{F742C7CF-2C29-4CB7-A37D-986B05EB18C8}"/>
              </a:ext>
            </a:extLst>
          </p:cNvPr>
          <p:cNvSpPr>
            <a:spLocks noGrp="1"/>
          </p:cNvSpPr>
          <p:nvPr>
            <p:ph type="sldNum" sz="quarter" idx="12"/>
          </p:nvPr>
        </p:nvSpPr>
        <p:spPr/>
        <p:txBody>
          <a:bodyPr/>
          <a:lstStyle/>
          <a:p>
            <a:fld id="{1D011A9C-DC73-4A1A-8179-C21A35DB6D88}" type="slidenum">
              <a:rPr lang="he-IL" smtClean="0"/>
              <a:t>27</a:t>
            </a:fld>
            <a:endParaRPr lang="he-IL"/>
          </a:p>
        </p:txBody>
      </p:sp>
    </p:spTree>
    <p:extLst>
      <p:ext uri="{BB962C8B-B14F-4D97-AF65-F5344CB8AC3E}">
        <p14:creationId xmlns:p14="http://schemas.microsoft.com/office/powerpoint/2010/main" val="1305905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Plankton</a:t>
            </a:r>
            <a:endParaRPr lang="he-IL" sz="3200"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3014768049"/>
              </p:ext>
            </p:extLst>
          </p:nvPr>
        </p:nvGraphicFramePr>
        <p:xfrm>
          <a:off x="1026848" y="4808071"/>
          <a:ext cx="10273611" cy="1424471"/>
        </p:xfrm>
        <a:graphic>
          <a:graphicData uri="http://schemas.openxmlformats.org/drawingml/2006/table">
            <a:tbl>
              <a:tblPr firstRow="1" firstCol="1" bandRow="1">
                <a:tableStyleId>{912C8C85-51F0-491E-9774-3900AFEF0FD7}</a:tableStyleId>
              </a:tblPr>
              <a:tblGrid>
                <a:gridCol w="1532706">
                  <a:extLst>
                    <a:ext uri="{9D8B030D-6E8A-4147-A177-3AD203B41FA5}">
                      <a16:colId xmlns:a16="http://schemas.microsoft.com/office/drawing/2014/main" val="2927770934"/>
                    </a:ext>
                  </a:extLst>
                </a:gridCol>
                <a:gridCol w="5555104">
                  <a:extLst>
                    <a:ext uri="{9D8B030D-6E8A-4147-A177-3AD203B41FA5}">
                      <a16:colId xmlns:a16="http://schemas.microsoft.com/office/drawing/2014/main" val="2323882400"/>
                    </a:ext>
                  </a:extLst>
                </a:gridCol>
                <a:gridCol w="3185801">
                  <a:extLst>
                    <a:ext uri="{9D8B030D-6E8A-4147-A177-3AD203B41FA5}">
                      <a16:colId xmlns:a16="http://schemas.microsoft.com/office/drawing/2014/main" val="2678684577"/>
                    </a:ext>
                  </a:extLst>
                </a:gridCol>
              </a:tblGrid>
              <a:tr h="309473">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marL="457200" algn="l">
                        <a:lnSpc>
                          <a:spcPct val="107000"/>
                        </a:lnSpc>
                        <a:spcAft>
                          <a:spcPts val="0"/>
                        </a:spcAft>
                      </a:pPr>
                      <a:r>
                        <a:rPr lang="en-US" sz="2400">
                          <a:effectLst/>
                          <a:latin typeface="Arial" panose="020B0604020202020204" pitchFamily="34" charset="0"/>
                          <a:ea typeface="Calibri" panose="020F0502020204030204" pitchFamily="34" charset="0"/>
                          <a:cs typeface="Arial" panose="020B0604020202020204" pitchFamily="34" charset="0"/>
                        </a:rPr>
                        <a:t>krabby, krabs, patty, one, puppy</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a:lnSpc>
                          <a:spcPct val="107000"/>
                        </a:lnSpc>
                        <a:spcAft>
                          <a:spcPts val="0"/>
                        </a:spcAft>
                      </a:pPr>
                      <a:r>
                        <a:rPr lang="en-US" sz="2400">
                          <a:effectLst/>
                          <a:latin typeface="Arial" panose="020B0604020202020204" pitchFamily="34" charset="0"/>
                          <a:ea typeface="Calibri" panose="020F0502020204030204" pitchFamily="34" charset="0"/>
                          <a:cs typeface="Arial" panose="020B0604020202020204" pitchFamily="34" charset="0"/>
                        </a:rPr>
                        <a:t>Food</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marL="457200" algn="l">
                        <a:lnSpc>
                          <a:spcPct val="107000"/>
                        </a:lnSpc>
                        <a:spcAft>
                          <a:spcPts val="0"/>
                        </a:spcAft>
                        <a:tabLst>
                          <a:tab pos="312420" algn="l"/>
                        </a:tabLst>
                      </a:pPr>
                      <a:r>
                        <a:rPr lang="en-US" sz="2400">
                          <a:effectLst/>
                          <a:latin typeface="Arial" panose="020B0604020202020204" pitchFamily="34" charset="0"/>
                          <a:ea typeface="Calibri" panose="020F0502020204030204" pitchFamily="34" charset="0"/>
                          <a:cs typeface="Arial" panose="020B0604020202020204" pitchFamily="34" charset="0"/>
                        </a:rPr>
                        <a:t>stir, attention, nostrils, argh, snout</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a:lnSpc>
                          <a:spcPct val="107000"/>
                        </a:lnSpc>
                        <a:spcAft>
                          <a:spcPts val="0"/>
                        </a:spcAft>
                      </a:pPr>
                      <a:r>
                        <a:rPr lang="en-US" sz="2400">
                          <a:effectLst/>
                          <a:latin typeface="Arial" panose="020B0604020202020204" pitchFamily="34" charset="0"/>
                          <a:ea typeface="Calibri" panose="020F0502020204030204" pitchFamily="34" charset="0"/>
                          <a:cs typeface="Arial" panose="020B0604020202020204" pitchFamily="34" charset="0"/>
                        </a:rPr>
                        <a:t>Actions</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457200" algn="l">
                        <a:lnSpc>
                          <a:spcPct val="107000"/>
                        </a:lnSpc>
                        <a:spcAft>
                          <a:spcPts val="0"/>
                        </a:spcAft>
                      </a:pPr>
                      <a:r>
                        <a:rPr lang="en-US" sz="2400">
                          <a:effectLst/>
                          <a:latin typeface="Arial" panose="020B0604020202020204" pitchFamily="34" charset="0"/>
                          <a:ea typeface="Calibri" panose="020F0502020204030204" pitchFamily="34" charset="0"/>
                          <a:cs typeface="Arial" panose="020B0604020202020204" pitchFamily="34" charset="0"/>
                        </a:rPr>
                        <a:t>krabs, time, parry, krabby, puppy</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Professional rivalry</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3257235716"/>
              </p:ext>
            </p:extLst>
          </p:nvPr>
        </p:nvGraphicFramePr>
        <p:xfrm>
          <a:off x="1026848" y="2126747"/>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0.088</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Secret</a:t>
                      </a:r>
                      <a:r>
                        <a:rPr lang="en-US" sz="2400" baseline="0" dirty="0"/>
                        <a:t> Formula</a:t>
                      </a:r>
                      <a:endParaRPr lang="en-US" sz="2400" dirty="0"/>
                    </a:p>
                    <a:p>
                      <a:pPr algn="ctr" rtl="1"/>
                      <a:r>
                        <a:rPr lang="en-US" sz="2400" dirty="0"/>
                        <a:t>Evil</a:t>
                      </a:r>
                      <a:r>
                        <a:rPr lang="en-US" sz="2400" baseline="0" dirty="0"/>
                        <a:t> Plans</a:t>
                      </a:r>
                      <a:endParaRPr lang="en-US"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4237815"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09829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3" name="תמונה 9">
            <a:extLst>
              <a:ext uri="{FF2B5EF4-FFF2-40B4-BE49-F238E27FC236}">
                <a16:creationId xmlns:a16="http://schemas.microsoft.com/office/drawing/2014/main" id="{34CBEDED-B319-43CC-AD38-90C434F00BBA}"/>
              </a:ext>
            </a:extLst>
          </p:cNvPr>
          <p:cNvPicPr>
            <a:picLocks noChangeAspect="1"/>
          </p:cNvPicPr>
          <p:nvPr/>
        </p:nvPicPr>
        <p:blipFill>
          <a:blip r:embed="rId3" cstate="print">
            <a:clrChange>
              <a:clrFrom>
                <a:srgbClr val="CEC3B1"/>
              </a:clrFrom>
              <a:clrTo>
                <a:srgbClr val="CEC3B1">
                  <a:alpha val="0"/>
                </a:srgbClr>
              </a:clrTo>
            </a:clrChange>
            <a:extLst>
              <a:ext uri="{28A0092B-C50C-407E-A947-70E740481C1C}">
                <a14:useLocalDpi xmlns:a14="http://schemas.microsoft.com/office/drawing/2010/main" val="0"/>
              </a:ext>
            </a:extLst>
          </a:blip>
          <a:stretch>
            <a:fillRect/>
          </a:stretch>
        </p:blipFill>
        <p:spPr>
          <a:xfrm>
            <a:off x="10018375" y="365629"/>
            <a:ext cx="1518305" cy="1292704"/>
          </a:xfrm>
          <a:prstGeom prst="rect">
            <a:avLst/>
          </a:prstGeom>
        </p:spPr>
      </p:pic>
      <p:sp>
        <p:nvSpPr>
          <p:cNvPr id="3" name="Slide Number Placeholder 2">
            <a:extLst>
              <a:ext uri="{FF2B5EF4-FFF2-40B4-BE49-F238E27FC236}">
                <a16:creationId xmlns:a16="http://schemas.microsoft.com/office/drawing/2014/main" id="{DE6FD45C-15DE-4512-B34C-DB4C1D4369BB}"/>
              </a:ext>
            </a:extLst>
          </p:cNvPr>
          <p:cNvSpPr>
            <a:spLocks noGrp="1"/>
          </p:cNvSpPr>
          <p:nvPr>
            <p:ph type="sldNum" sz="quarter" idx="12"/>
          </p:nvPr>
        </p:nvSpPr>
        <p:spPr/>
        <p:txBody>
          <a:bodyPr/>
          <a:lstStyle/>
          <a:p>
            <a:fld id="{1D011A9C-DC73-4A1A-8179-C21A35DB6D88}" type="slidenum">
              <a:rPr lang="he-IL" smtClean="0"/>
              <a:t>28</a:t>
            </a:fld>
            <a:endParaRPr lang="he-IL"/>
          </a:p>
        </p:txBody>
      </p:sp>
    </p:spTree>
    <p:extLst>
      <p:ext uri="{BB962C8B-B14F-4D97-AF65-F5344CB8AC3E}">
        <p14:creationId xmlns:p14="http://schemas.microsoft.com/office/powerpoint/2010/main" val="305319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Mrs. Puff</a:t>
            </a:r>
            <a:endParaRPr lang="he-IL"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219856916"/>
              </p:ext>
            </p:extLst>
          </p:nvPr>
        </p:nvGraphicFramePr>
        <p:xfrm>
          <a:off x="1026847" y="4795102"/>
          <a:ext cx="10067871" cy="1815821"/>
        </p:xfrm>
        <a:graphic>
          <a:graphicData uri="http://schemas.openxmlformats.org/drawingml/2006/table">
            <a:tbl>
              <a:tblPr firstRow="1" firstCol="1" bandRow="1">
                <a:tableStyleId>{912C8C85-51F0-491E-9774-3900AFEF0FD7}</a:tableStyleId>
              </a:tblPr>
              <a:tblGrid>
                <a:gridCol w="838051">
                  <a:extLst>
                    <a:ext uri="{9D8B030D-6E8A-4147-A177-3AD203B41FA5}">
                      <a16:colId xmlns:a16="http://schemas.microsoft.com/office/drawing/2014/main" val="2927770934"/>
                    </a:ext>
                  </a:extLst>
                </a:gridCol>
                <a:gridCol w="6192450">
                  <a:extLst>
                    <a:ext uri="{9D8B030D-6E8A-4147-A177-3AD203B41FA5}">
                      <a16:colId xmlns:a16="http://schemas.microsoft.com/office/drawing/2014/main" val="2323882400"/>
                    </a:ext>
                  </a:extLst>
                </a:gridCol>
                <a:gridCol w="3037370">
                  <a:extLst>
                    <a:ext uri="{9D8B030D-6E8A-4147-A177-3AD203B41FA5}">
                      <a16:colId xmlns:a16="http://schemas.microsoft.com/office/drawing/2014/main" val="2678684577"/>
                    </a:ext>
                  </a:extLst>
                </a:gridCol>
              </a:tblGrid>
              <a:tr h="309473">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marL="457200" algn="l">
                        <a:lnSpc>
                          <a:spcPct val="107000"/>
                        </a:lnSpc>
                        <a:spcAft>
                          <a:spcPts val="0"/>
                        </a:spcAft>
                      </a:pPr>
                      <a:r>
                        <a:rPr lang="en-US" sz="2400">
                          <a:effectLst/>
                          <a:latin typeface="Arial" panose="020B0604020202020204" pitchFamily="34" charset="0"/>
                          <a:ea typeface="Calibri" panose="020F0502020204030204" pitchFamily="34" charset="0"/>
                          <a:cs typeface="Arial" panose="020B0604020202020204" pitchFamily="34" charset="0"/>
                        </a:rPr>
                        <a:t>class, thing, school, boat, first</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a:lnSpc>
                          <a:spcPct val="107000"/>
                        </a:lnSpc>
                        <a:spcAft>
                          <a:spcPts val="0"/>
                        </a:spcAft>
                      </a:pPr>
                      <a:r>
                        <a:rPr lang="en-US" sz="2400">
                          <a:effectLst/>
                          <a:latin typeface="Arial" panose="020B0604020202020204" pitchFamily="34" charset="0"/>
                          <a:ea typeface="Calibri" panose="020F0502020204030204" pitchFamily="34" charset="0"/>
                          <a:cs typeface="Arial" panose="020B0604020202020204" pitchFamily="34" charset="0"/>
                        </a:rPr>
                        <a:t>Teaching</a:t>
                      </a:r>
                      <a:endParaRPr lang="en-US"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marL="457200" algn="l">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date, months, proper, </a:t>
                      </a:r>
                      <a:r>
                        <a:rPr lang="en-US" sz="2400" dirty="0" err="1">
                          <a:effectLst/>
                          <a:latin typeface="Arial" panose="020B0604020202020204" pitchFamily="34" charset="0"/>
                          <a:ea typeface="Calibri" panose="020F0502020204030204" pitchFamily="34" charset="0"/>
                          <a:cs typeface="Arial" panose="020B0604020202020204" pitchFamily="34" charset="0"/>
                        </a:rPr>
                        <a:t>poseidon</a:t>
                      </a:r>
                      <a:r>
                        <a:rPr lang="en-US" sz="2400" dirty="0">
                          <a:effectLst/>
                          <a:latin typeface="Arial" panose="020B0604020202020204" pitchFamily="34" charset="0"/>
                          <a:ea typeface="Calibri" panose="020F0502020204030204" pitchFamily="34" charset="0"/>
                          <a:cs typeface="Arial" panose="020B0604020202020204" pitchFamily="34" charset="0"/>
                        </a:rPr>
                        <a:t>, old</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Time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457200" algn="l">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congratulations, improvement, pedestrian, millions, excellent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Driving lessons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4002639168"/>
              </p:ext>
            </p:extLst>
          </p:nvPr>
        </p:nvGraphicFramePr>
        <p:xfrm>
          <a:off x="1026848" y="2126747"/>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1"/>
                      <a:r>
                        <a:rPr lang="en-US" sz="2400" dirty="0"/>
                        <a:t>0.101</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Driving</a:t>
                      </a:r>
                    </a:p>
                    <a:p>
                      <a:pPr algn="ctr" rtl="1"/>
                      <a:r>
                        <a:rPr lang="en-US" sz="2400" dirty="0"/>
                        <a:t>Class</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4923615"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09829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2" name="תמונה 9">
            <a:extLst>
              <a:ext uri="{FF2B5EF4-FFF2-40B4-BE49-F238E27FC236}">
                <a16:creationId xmlns:a16="http://schemas.microsoft.com/office/drawing/2014/main" id="{5DF7F10D-FCAB-4CE0-AA0E-2E5B8AABA1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4439" y="376378"/>
            <a:ext cx="1071241" cy="1271206"/>
          </a:xfrm>
          <a:prstGeom prst="rect">
            <a:avLst/>
          </a:prstGeom>
        </p:spPr>
      </p:pic>
      <p:sp>
        <p:nvSpPr>
          <p:cNvPr id="3" name="Slide Number Placeholder 2">
            <a:extLst>
              <a:ext uri="{FF2B5EF4-FFF2-40B4-BE49-F238E27FC236}">
                <a16:creationId xmlns:a16="http://schemas.microsoft.com/office/drawing/2014/main" id="{59A5D91D-470C-49F5-8891-878D74E5E129}"/>
              </a:ext>
            </a:extLst>
          </p:cNvPr>
          <p:cNvSpPr>
            <a:spLocks noGrp="1"/>
          </p:cNvSpPr>
          <p:nvPr>
            <p:ph type="sldNum" sz="quarter" idx="12"/>
          </p:nvPr>
        </p:nvSpPr>
        <p:spPr/>
        <p:txBody>
          <a:bodyPr/>
          <a:lstStyle/>
          <a:p>
            <a:fld id="{1D011A9C-DC73-4A1A-8179-C21A35DB6D88}" type="slidenum">
              <a:rPr lang="he-IL" smtClean="0"/>
              <a:t>29</a:t>
            </a:fld>
            <a:endParaRPr lang="he-IL"/>
          </a:p>
        </p:txBody>
      </p:sp>
    </p:spTree>
    <p:extLst>
      <p:ext uri="{BB962C8B-B14F-4D97-AF65-F5344CB8AC3E}">
        <p14:creationId xmlns:p14="http://schemas.microsoft.com/office/powerpoint/2010/main" val="2408595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0768-595B-42FC-BA68-0B882286A60D}"/>
              </a:ext>
            </a:extLst>
          </p:cNvPr>
          <p:cNvSpPr>
            <a:spLocks noGrp="1"/>
          </p:cNvSpPr>
          <p:nvPr>
            <p:ph type="title"/>
          </p:nvPr>
        </p:nvSpPr>
        <p:spPr/>
        <p:txBody>
          <a:bodyPr/>
          <a:lstStyle/>
          <a:p>
            <a:r>
              <a:rPr lang="en-US" dirty="0"/>
              <a:t>Introduction</a:t>
            </a:r>
            <a:br>
              <a:rPr lang="en-US" dirty="0"/>
            </a:br>
            <a:r>
              <a:rPr lang="en-US" sz="3200" dirty="0"/>
              <a:t>Analysis of literary text</a:t>
            </a:r>
            <a:endParaRPr lang="he-IL" dirty="0"/>
          </a:p>
        </p:txBody>
      </p:sp>
      <p:sp>
        <p:nvSpPr>
          <p:cNvPr id="3" name="Content Placeholder 2">
            <a:extLst>
              <a:ext uri="{FF2B5EF4-FFF2-40B4-BE49-F238E27FC236}">
                <a16:creationId xmlns:a16="http://schemas.microsoft.com/office/drawing/2014/main" id="{23C7D6E0-6A7E-445E-A0BB-DABC0A2E2C28}"/>
              </a:ext>
            </a:extLst>
          </p:cNvPr>
          <p:cNvSpPr>
            <a:spLocks noGrp="1"/>
          </p:cNvSpPr>
          <p:nvPr>
            <p:ph idx="1"/>
          </p:nvPr>
        </p:nvSpPr>
        <p:spPr/>
        <p:txBody>
          <a:bodyPr/>
          <a:lstStyle/>
          <a:p>
            <a:pPr marL="342900" indent="-342900" algn="l" rtl="0">
              <a:lnSpc>
                <a:spcPct val="100000"/>
              </a:lnSpc>
              <a:spcBef>
                <a:spcPct val="20000"/>
              </a:spcBef>
              <a:spcAft>
                <a:spcPts val="0"/>
              </a:spcAft>
              <a:buClrTx/>
              <a:buSzTx/>
              <a:buFont typeface="Arial" pitchFamily="34" charset="0"/>
              <a:buChar char="•"/>
            </a:pPr>
            <a:r>
              <a:rPr lang="en-GB" sz="3200" dirty="0">
                <a:solidFill>
                  <a:prstClr val="black"/>
                </a:solidFill>
                <a:latin typeface="Arial" panose="020B0604020202020204" pitchFamily="34" charset="0"/>
                <a:cs typeface="Arial" panose="020B0604020202020204" pitchFamily="34" charset="0"/>
              </a:rPr>
              <a:t>Analysis of literary text is not only limited to books but also to other written literature:</a:t>
            </a:r>
          </a:p>
          <a:p>
            <a:pPr marL="1001268" lvl="3" indent="-342900" algn="l" rtl="0">
              <a:lnSpc>
                <a:spcPct val="100000"/>
              </a:lnSpc>
              <a:spcBef>
                <a:spcPct val="20000"/>
              </a:spcBef>
              <a:spcAft>
                <a:spcPts val="0"/>
              </a:spcAft>
              <a:buClrTx/>
              <a:buFont typeface="Arial" pitchFamily="34" charset="0"/>
              <a:buChar char="•"/>
            </a:pPr>
            <a:r>
              <a:rPr lang="en-GB" sz="2600" dirty="0">
                <a:solidFill>
                  <a:prstClr val="black"/>
                </a:solidFill>
                <a:latin typeface="Arial" panose="020B0604020202020204" pitchFamily="34" charset="0"/>
                <a:cs typeface="Arial" panose="020B0604020202020204" pitchFamily="34" charset="0"/>
              </a:rPr>
              <a:t>Tweets, Internet blogs, transcript of movies and </a:t>
            </a:r>
            <a:r>
              <a:rPr lang="en-US" sz="2600" dirty="0">
                <a:solidFill>
                  <a:prstClr val="black"/>
                </a:solidFill>
                <a:latin typeface="Arial" panose="020B0604020202020204" pitchFamily="34" charset="0"/>
                <a:cs typeface="Arial" panose="020B0604020202020204" pitchFamily="34" charset="0"/>
              </a:rPr>
              <a:t>television shows</a:t>
            </a:r>
          </a:p>
          <a:p>
            <a:pPr marL="342900" indent="-342900" algn="l" rtl="0">
              <a:lnSpc>
                <a:spcPct val="100000"/>
              </a:lnSpc>
              <a:spcBef>
                <a:spcPct val="20000"/>
              </a:spcBef>
              <a:spcAft>
                <a:spcPts val="0"/>
              </a:spcAft>
              <a:buClrTx/>
              <a:buFont typeface="Arial" pitchFamily="34" charset="0"/>
              <a:buChar char="•"/>
            </a:pPr>
            <a:r>
              <a:rPr lang="en-GB" sz="3200" dirty="0">
                <a:solidFill>
                  <a:prstClr val="black"/>
                </a:solidFill>
                <a:latin typeface="Arial" panose="020B0604020202020204" pitchFamily="34" charset="0"/>
                <a:cs typeface="Arial" panose="020B0604020202020204" pitchFamily="34" charset="0"/>
              </a:rPr>
              <a:t>Challenge - not always the data are publicly available:</a:t>
            </a:r>
          </a:p>
          <a:p>
            <a:pPr marL="818388" lvl="2" indent="-342900" algn="l" rtl="0">
              <a:lnSpc>
                <a:spcPct val="100000"/>
              </a:lnSpc>
              <a:spcBef>
                <a:spcPct val="20000"/>
              </a:spcBef>
              <a:spcAft>
                <a:spcPts val="0"/>
              </a:spcAft>
              <a:buClrTx/>
              <a:buFont typeface="Arial" pitchFamily="34" charset="0"/>
              <a:buChar char="•"/>
            </a:pPr>
            <a:r>
              <a:rPr lang="en-GB" sz="2600" dirty="0">
                <a:solidFill>
                  <a:prstClr val="black"/>
                </a:solidFill>
                <a:latin typeface="Arial" panose="020B0604020202020204" pitchFamily="34" charset="0"/>
                <a:cs typeface="Arial" panose="020B0604020202020204" pitchFamily="34" charset="0"/>
              </a:rPr>
              <a:t>Some of the data is unstructured, or not fully formatted</a:t>
            </a:r>
          </a:p>
          <a:p>
            <a:pPr marL="818388" lvl="2" indent="-342900" algn="l" rtl="0">
              <a:lnSpc>
                <a:spcPct val="100000"/>
              </a:lnSpc>
              <a:spcBef>
                <a:spcPct val="20000"/>
              </a:spcBef>
              <a:spcAft>
                <a:spcPts val="0"/>
              </a:spcAft>
              <a:buClrTx/>
              <a:buFont typeface="Arial" pitchFamily="34" charset="0"/>
              <a:buChar char="•"/>
            </a:pPr>
            <a:r>
              <a:rPr lang="en-GB" sz="2600" dirty="0">
                <a:solidFill>
                  <a:prstClr val="black"/>
                </a:solidFill>
                <a:latin typeface="Arial" panose="020B0604020202020204" pitchFamily="34" charset="0"/>
                <a:cs typeface="Arial" panose="020B0604020202020204" pitchFamily="34" charset="0"/>
              </a:rPr>
              <a:t>Crawlers can be implemented to extract the online media</a:t>
            </a:r>
            <a:endParaRPr lang="he-IL" sz="2600" dirty="0">
              <a:solidFill>
                <a:prstClr val="black"/>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0FB186A-1E73-474F-A76D-255FA934DBCD}"/>
              </a:ext>
            </a:extLst>
          </p:cNvPr>
          <p:cNvSpPr>
            <a:spLocks noGrp="1"/>
          </p:cNvSpPr>
          <p:nvPr>
            <p:ph type="sldNum" sz="quarter" idx="12"/>
          </p:nvPr>
        </p:nvSpPr>
        <p:spPr/>
        <p:txBody>
          <a:bodyPr/>
          <a:lstStyle/>
          <a:p>
            <a:fld id="{1D011A9C-DC73-4A1A-8179-C21A35DB6D88}" type="slidenum">
              <a:rPr lang="he-IL" smtClean="0"/>
              <a:t>3</a:t>
            </a:fld>
            <a:endParaRPr lang="he-IL"/>
          </a:p>
        </p:txBody>
      </p:sp>
    </p:spTree>
    <p:extLst>
      <p:ext uri="{BB962C8B-B14F-4D97-AF65-F5344CB8AC3E}">
        <p14:creationId xmlns:p14="http://schemas.microsoft.com/office/powerpoint/2010/main" val="3114885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7FF5-DE13-4D01-A988-7C0F39CF667F}"/>
              </a:ext>
            </a:extLst>
          </p:cNvPr>
          <p:cNvSpPr>
            <a:spLocks noGrp="1"/>
          </p:cNvSpPr>
          <p:nvPr>
            <p:ph type="title"/>
          </p:nvPr>
        </p:nvSpPr>
        <p:spPr/>
        <p:txBody>
          <a:bodyPr/>
          <a:lstStyle/>
          <a:p>
            <a:r>
              <a:rPr lang="en-US" dirty="0"/>
              <a:t>Results</a:t>
            </a:r>
            <a:br>
              <a:rPr lang="en-US" dirty="0"/>
            </a:br>
            <a:r>
              <a:rPr lang="en-US" sz="3200" dirty="0"/>
              <a:t>Squidward</a:t>
            </a:r>
            <a:endParaRPr lang="he-IL" sz="3200" dirty="0"/>
          </a:p>
        </p:txBody>
      </p:sp>
      <p:graphicFrame>
        <p:nvGraphicFramePr>
          <p:cNvPr id="11" name="Content Placeholder 10">
            <a:extLst>
              <a:ext uri="{FF2B5EF4-FFF2-40B4-BE49-F238E27FC236}">
                <a16:creationId xmlns:a16="http://schemas.microsoft.com/office/drawing/2014/main" id="{6EAB6F01-6D3C-4F47-90D9-B0BF38AB271F}"/>
              </a:ext>
            </a:extLst>
          </p:cNvPr>
          <p:cNvGraphicFramePr>
            <a:graphicFrameLocks noGrp="1"/>
          </p:cNvGraphicFramePr>
          <p:nvPr>
            <p:ph idx="1"/>
            <p:extLst>
              <p:ext uri="{D42A27DB-BD31-4B8C-83A1-F6EECF244321}">
                <p14:modId xmlns:p14="http://schemas.microsoft.com/office/powerpoint/2010/main" val="1037947166"/>
              </p:ext>
            </p:extLst>
          </p:nvPr>
        </p:nvGraphicFramePr>
        <p:xfrm>
          <a:off x="1097280" y="4878233"/>
          <a:ext cx="9997439" cy="1406753"/>
        </p:xfrm>
        <a:graphic>
          <a:graphicData uri="http://schemas.openxmlformats.org/drawingml/2006/table">
            <a:tbl>
              <a:tblPr firstRow="1" firstCol="1" bandRow="1">
                <a:tableStyleId>{912C8C85-51F0-491E-9774-3900AFEF0FD7}</a:tableStyleId>
              </a:tblPr>
              <a:tblGrid>
                <a:gridCol w="832188">
                  <a:extLst>
                    <a:ext uri="{9D8B030D-6E8A-4147-A177-3AD203B41FA5}">
                      <a16:colId xmlns:a16="http://schemas.microsoft.com/office/drawing/2014/main" val="2927770934"/>
                    </a:ext>
                  </a:extLst>
                </a:gridCol>
                <a:gridCol w="6149130">
                  <a:extLst>
                    <a:ext uri="{9D8B030D-6E8A-4147-A177-3AD203B41FA5}">
                      <a16:colId xmlns:a16="http://schemas.microsoft.com/office/drawing/2014/main" val="2323882400"/>
                    </a:ext>
                  </a:extLst>
                </a:gridCol>
                <a:gridCol w="3016121">
                  <a:extLst>
                    <a:ext uri="{9D8B030D-6E8A-4147-A177-3AD203B41FA5}">
                      <a16:colId xmlns:a16="http://schemas.microsoft.com/office/drawing/2014/main" val="2678684577"/>
                    </a:ext>
                  </a:extLst>
                </a:gridCol>
              </a:tblGrid>
              <a:tr h="309473">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r>
                        <a:rPr lang="en-US" sz="2000" b="1" kern="1200" dirty="0">
                          <a:solidFill>
                            <a:schemeClr val="lt1"/>
                          </a:solidFill>
                          <a:effectLst/>
                          <a:latin typeface="Bahnschrift" panose="020B0502040204020203" pitchFamily="34" charset="0"/>
                          <a:ea typeface="+mn-ea"/>
                          <a:cs typeface="Arial" panose="020B0604020202020204" pitchFamily="34" charset="0"/>
                        </a:rPr>
                        <a:t>5 Top words in each topic</a:t>
                      </a:r>
                      <a:endParaRPr lang="he-IL" sz="20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0" algn="ctr" defTabSz="914400" rtl="1" eaLnBrk="1" latinLnBrk="0" hangingPunct="1">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Label</a:t>
                      </a:r>
                    </a:p>
                  </a:txBody>
                  <a:tcPr marL="68580" marR="68580" marT="0" marB="0"/>
                </a:tc>
                <a:extLst>
                  <a:ext uri="{0D108BD9-81ED-4DB2-BD59-A6C34878D82A}">
                    <a16:rowId xmlns:a16="http://schemas.microsoft.com/office/drawing/2014/main" val="405448859"/>
                  </a:ext>
                </a:extLst>
              </a:tr>
              <a:tr h="309473">
                <a:tc>
                  <a:txBody>
                    <a:bodyPr/>
                    <a:lstStyle/>
                    <a:p>
                      <a:pPr algn="ctr"/>
                      <a:r>
                        <a:rPr lang="en-US" sz="2400" dirty="0"/>
                        <a:t>1</a:t>
                      </a:r>
                      <a:endParaRPr lang="he-IL" sz="2400" dirty="0"/>
                    </a:p>
                  </a:txBody>
                  <a:tcPr marL="68580" marR="68580" marT="0" marB="0"/>
                </a:tc>
                <a:tc>
                  <a:txBody>
                    <a:bodyPr/>
                    <a:lstStyle/>
                    <a:p>
                      <a:pPr algn="l"/>
                      <a:r>
                        <a:rPr lang="en-GB" sz="2400" dirty="0">
                          <a:effectLst/>
                          <a:latin typeface="Arial" panose="020B0604020202020204" pitchFamily="34" charset="0"/>
                          <a:ea typeface="Calibri" panose="020F0502020204030204" pitchFamily="34" charset="0"/>
                        </a:rPr>
                        <a:t>one, day, time, </a:t>
                      </a:r>
                      <a:r>
                        <a:rPr lang="en-GB" sz="2400" dirty="0" err="1">
                          <a:effectLst/>
                          <a:latin typeface="Arial" panose="020B0604020202020204" pitchFamily="34" charset="0"/>
                          <a:ea typeface="Calibri" panose="020F0502020204030204" pitchFamily="34" charset="0"/>
                        </a:rPr>
                        <a:t>krabs</a:t>
                      </a:r>
                      <a:r>
                        <a:rPr lang="en-GB" sz="2400" dirty="0">
                          <a:effectLst/>
                          <a:latin typeface="Arial" panose="020B0604020202020204" pitchFamily="34" charset="0"/>
                          <a:ea typeface="Calibri" panose="020F0502020204030204" pitchFamily="34" charset="0"/>
                        </a:rPr>
                        <a:t>, two</a:t>
                      </a:r>
                      <a:endParaRPr lang="he-IL" sz="2400" dirty="0"/>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mn-ea"/>
                          <a:cs typeface="+mn-cs"/>
                        </a:rPr>
                        <a:t>Work day</a:t>
                      </a:r>
                    </a:p>
                  </a:txBody>
                  <a:tcPr marL="68580" marR="68580" marT="0" marB="0"/>
                </a:tc>
                <a:extLst>
                  <a:ext uri="{0D108BD9-81ED-4DB2-BD59-A6C34878D82A}">
                    <a16:rowId xmlns:a16="http://schemas.microsoft.com/office/drawing/2014/main" val="1697777908"/>
                  </a:ext>
                </a:extLst>
              </a:tr>
              <a:tr h="309473">
                <a:tc>
                  <a:txBody>
                    <a:bodyPr/>
                    <a:lstStyle/>
                    <a:p>
                      <a:pPr algn="ctr"/>
                      <a:r>
                        <a:rPr lang="en-US" sz="2400" dirty="0"/>
                        <a:t>2</a:t>
                      </a:r>
                      <a:endParaRPr lang="he-IL" sz="2400" dirty="0"/>
                    </a:p>
                  </a:txBody>
                  <a:tcPr marL="68580" marR="68580" marT="0" marB="0"/>
                </a:tc>
                <a:tc>
                  <a:txBody>
                    <a:bodyPr/>
                    <a:lstStyle/>
                    <a:p>
                      <a:pPr algn="l"/>
                      <a:r>
                        <a:rPr lang="en-GB" sz="2400" kern="1200" dirty="0">
                          <a:solidFill>
                            <a:schemeClr val="tx1"/>
                          </a:solidFill>
                          <a:effectLst/>
                          <a:latin typeface="Arial" panose="020B0604020202020204" pitchFamily="34" charset="0"/>
                          <a:ea typeface="+mn-ea"/>
                          <a:cs typeface="+mn-cs"/>
                        </a:rPr>
                        <a:t>button, situations, ball, inspection, annual</a:t>
                      </a:r>
                      <a:endParaRPr lang="he-IL" sz="2400" kern="1200" dirty="0">
                        <a:solidFill>
                          <a:schemeClr val="tx1"/>
                        </a:solidFill>
                        <a:effectLst/>
                        <a:latin typeface="Arial" panose="020B0604020202020204" pitchFamily="34" charset="0"/>
                        <a:cs typeface="+mn-cs"/>
                      </a:endParaRP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mn-ea"/>
                          <a:cs typeface="+mn-cs"/>
                        </a:rPr>
                        <a:t>Control</a:t>
                      </a:r>
                    </a:p>
                  </a:txBody>
                  <a:tcPr marL="68580" marR="68580" marT="0" marB="0"/>
                </a:tc>
                <a:extLst>
                  <a:ext uri="{0D108BD9-81ED-4DB2-BD59-A6C34878D82A}">
                    <a16:rowId xmlns:a16="http://schemas.microsoft.com/office/drawing/2014/main" val="1110861976"/>
                  </a:ext>
                </a:extLst>
              </a:tr>
              <a:tr h="309473">
                <a:tc>
                  <a:txBody>
                    <a:bodyPr/>
                    <a:lstStyle/>
                    <a:p>
                      <a:pPr algn="ctr"/>
                      <a:r>
                        <a:rPr lang="en-US" sz="2400" dirty="0"/>
                        <a:t>3</a:t>
                      </a:r>
                      <a:endParaRPr lang="he-IL" sz="2400" dirty="0"/>
                    </a:p>
                  </a:txBody>
                  <a:tcPr marL="68580" marR="68580" marT="0" marB="0"/>
                </a:tc>
                <a:tc>
                  <a:txBody>
                    <a:bodyPr/>
                    <a:lstStyle/>
                    <a:p>
                      <a:pPr marL="0" algn="l" defTabSz="914400" rtl="1" eaLnBrk="1" latinLnBrk="0" hangingPunct="1">
                        <a:lnSpc>
                          <a:spcPct val="107000"/>
                        </a:lnSpc>
                        <a:spcAft>
                          <a:spcPts val="0"/>
                        </a:spcAft>
                      </a:pPr>
                      <a:r>
                        <a:rPr lang="en-GB" sz="2400" kern="1200" dirty="0">
                          <a:solidFill>
                            <a:schemeClr val="tx1"/>
                          </a:solidFill>
                          <a:effectLst/>
                          <a:latin typeface="Arial" panose="020B0604020202020204" pitchFamily="34" charset="0"/>
                          <a:ea typeface="Calibri" panose="020F0502020204030204" pitchFamily="34" charset="0"/>
                          <a:cs typeface="+mn-cs"/>
                        </a:rPr>
                        <a:t>clear, inspection, </a:t>
                      </a:r>
                      <a:r>
                        <a:rPr lang="en-GB" sz="2400" kern="1200" dirty="0" err="1">
                          <a:solidFill>
                            <a:schemeClr val="tx1"/>
                          </a:solidFill>
                          <a:effectLst/>
                          <a:latin typeface="Arial" panose="020B0604020202020204" pitchFamily="34" charset="0"/>
                          <a:ea typeface="Calibri" panose="020F0502020204030204" pitchFamily="34" charset="0"/>
                          <a:cs typeface="+mn-cs"/>
                        </a:rPr>
                        <a:t>flavor</a:t>
                      </a:r>
                      <a:r>
                        <a:rPr lang="en-GB" sz="2400" kern="1200" dirty="0">
                          <a:solidFill>
                            <a:schemeClr val="tx1"/>
                          </a:solidFill>
                          <a:effectLst/>
                          <a:latin typeface="Arial" panose="020B0604020202020204" pitchFamily="34" charset="0"/>
                          <a:ea typeface="Calibri" panose="020F0502020204030204" pitchFamily="34" charset="0"/>
                          <a:cs typeface="+mn-cs"/>
                        </a:rPr>
                        <a:t>, co-cashier, ball</a:t>
                      </a:r>
                      <a:endParaRPr lang="en-US" sz="2400" kern="1200" dirty="0">
                        <a:solidFill>
                          <a:schemeClr val="tx1"/>
                        </a:solidFill>
                        <a:effectLst/>
                        <a:latin typeface="Arial" panose="020B0604020202020204" pitchFamily="34" charset="0"/>
                        <a:ea typeface="Calibri" panose="020F0502020204030204" pitchFamily="34" charset="0"/>
                        <a:cs typeface="+mn-cs"/>
                      </a:endParaRPr>
                    </a:p>
                  </a:txBody>
                  <a:tcPr marL="68580" marR="68580" marT="0" marB="0"/>
                </a:tc>
                <a:tc>
                  <a:txBody>
                    <a:bodyPr/>
                    <a:lstStyle/>
                    <a:p>
                      <a:pPr marL="457200" algn="l">
                        <a:lnSpc>
                          <a:spcPct val="107000"/>
                        </a:lnSpc>
                        <a:spcAft>
                          <a:spcPts val="0"/>
                        </a:spcAft>
                      </a:pPr>
                      <a:r>
                        <a:rPr lang="en-US" sz="2400" kern="1200" dirty="0">
                          <a:solidFill>
                            <a:schemeClr val="tx1"/>
                          </a:solidFill>
                          <a:effectLst/>
                          <a:latin typeface="Arial" panose="020B0604020202020204" pitchFamily="34" charset="0"/>
                          <a:ea typeface="+mn-ea"/>
                          <a:cs typeface="+mn-cs"/>
                        </a:rPr>
                        <a:t>Work</a:t>
                      </a:r>
                    </a:p>
                  </a:txBody>
                  <a:tcPr marL="68580" marR="68580" marT="0" marB="0"/>
                </a:tc>
                <a:extLst>
                  <a:ext uri="{0D108BD9-81ED-4DB2-BD59-A6C34878D82A}">
                    <a16:rowId xmlns:a16="http://schemas.microsoft.com/office/drawing/2014/main" val="1266926953"/>
                  </a:ext>
                </a:extLst>
              </a:tr>
            </a:tbl>
          </a:graphicData>
        </a:graphic>
      </p:graphicFrame>
      <p:graphicFrame>
        <p:nvGraphicFramePr>
          <p:cNvPr id="5" name="מציין מיקום תוכן 8">
            <a:extLst>
              <a:ext uri="{FF2B5EF4-FFF2-40B4-BE49-F238E27FC236}">
                <a16:creationId xmlns:a16="http://schemas.microsoft.com/office/drawing/2014/main" id="{8AE65F83-B113-4999-AD71-BE300CBC8ADF}"/>
              </a:ext>
            </a:extLst>
          </p:cNvPr>
          <p:cNvGraphicFramePr>
            <a:graphicFrameLocks/>
          </p:cNvGraphicFramePr>
          <p:nvPr>
            <p:extLst>
              <p:ext uri="{D42A27DB-BD31-4B8C-83A1-F6EECF244321}">
                <p14:modId xmlns:p14="http://schemas.microsoft.com/office/powerpoint/2010/main" val="3795416622"/>
              </p:ext>
            </p:extLst>
          </p:nvPr>
        </p:nvGraphicFramePr>
        <p:xfrm>
          <a:off x="1026848" y="2239329"/>
          <a:ext cx="10067871" cy="2604506"/>
        </p:xfrm>
        <a:graphic>
          <a:graphicData uri="http://schemas.openxmlformats.org/drawingml/2006/table">
            <a:tbl>
              <a:tblPr rtl="1" firstRow="1" bandRow="1">
                <a:tableStyleId>{2A488322-F2BA-4B5B-9748-0D474271808F}</a:tableStyleId>
              </a:tblPr>
              <a:tblGrid>
                <a:gridCol w="3707379">
                  <a:extLst>
                    <a:ext uri="{9D8B030D-6E8A-4147-A177-3AD203B41FA5}">
                      <a16:colId xmlns:a16="http://schemas.microsoft.com/office/drawing/2014/main" val="20000"/>
                    </a:ext>
                  </a:extLst>
                </a:gridCol>
                <a:gridCol w="3868562">
                  <a:extLst>
                    <a:ext uri="{9D8B030D-6E8A-4147-A177-3AD203B41FA5}">
                      <a16:colId xmlns:a16="http://schemas.microsoft.com/office/drawing/2014/main" val="20001"/>
                    </a:ext>
                  </a:extLst>
                </a:gridCol>
                <a:gridCol w="2491930">
                  <a:extLst>
                    <a:ext uri="{9D8B030D-6E8A-4147-A177-3AD203B41FA5}">
                      <a16:colId xmlns:a16="http://schemas.microsoft.com/office/drawing/2014/main" val="20002"/>
                    </a:ext>
                  </a:extLst>
                </a:gridCol>
              </a:tblGrid>
              <a:tr h="403113">
                <a:tc>
                  <a:txBody>
                    <a:bodyPr/>
                    <a:lstStyle/>
                    <a:p>
                      <a:pPr algn="ctr" rtl="1"/>
                      <a:r>
                        <a:rPr lang="en-US" sz="2000" dirty="0">
                          <a:effectLst/>
                          <a:latin typeface="Bahnschrift" panose="020B0502040204020203" pitchFamily="34" charset="0"/>
                          <a:cs typeface="Arial" panose="020B0604020202020204" pitchFamily="34" charset="0"/>
                        </a:rPr>
                        <a:t>NLP</a:t>
                      </a:r>
                      <a:endParaRPr lang="he-IL" sz="2000" dirty="0"/>
                    </a:p>
                  </a:txBody>
                  <a:tcPr anchor="ctr"/>
                </a:tc>
                <a:tc>
                  <a:txBody>
                    <a:bodyPr/>
                    <a:lstStyle/>
                    <a:p>
                      <a:pPr algn="ctr" rtl="1"/>
                      <a:r>
                        <a:rPr lang="en-US" sz="2000" dirty="0">
                          <a:effectLst/>
                          <a:latin typeface="Bahnschrift" panose="020B0502040204020203" pitchFamily="34" charset="0"/>
                          <a:cs typeface="Arial" panose="020B0604020202020204" pitchFamily="34" charset="0"/>
                        </a:rPr>
                        <a:t>Domain Expert</a:t>
                      </a:r>
                      <a:endParaRPr lang="he-IL" sz="2000" dirty="0"/>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1207417">
                <a:tc>
                  <a:txBody>
                    <a:bodyPr/>
                    <a:lstStyle/>
                    <a:p>
                      <a:pPr algn="ctr" rtl="1"/>
                      <a:endParaRPr lang="en-US" sz="2400" dirty="0"/>
                    </a:p>
                    <a:p>
                      <a:pPr algn="ctr" rtl="1"/>
                      <a:endParaRPr lang="en-US" sz="2400" dirty="0"/>
                    </a:p>
                    <a:p>
                      <a:pPr algn="ctr" rtl="0"/>
                      <a:r>
                        <a:rPr lang="en-US" sz="2400" dirty="0"/>
                        <a:t>0.052</a:t>
                      </a:r>
                    </a:p>
                  </a:txBody>
                  <a:tcPr anchor="ctr"/>
                </a:tc>
                <a:tc>
                  <a:txBody>
                    <a:bodyPr/>
                    <a:lstStyle/>
                    <a:p>
                      <a:pPr algn="ctr" rtl="1"/>
                      <a:endParaRPr lang="he-IL" sz="2400" dirty="0"/>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Sentiment Analysis</a:t>
                      </a:r>
                    </a:p>
                  </a:txBody>
                  <a:tcPr anchor="ctr"/>
                </a:tc>
                <a:extLst>
                  <a:ext uri="{0D108BD9-81ED-4DB2-BD59-A6C34878D82A}">
                    <a16:rowId xmlns:a16="http://schemas.microsoft.com/office/drawing/2014/main" val="10001"/>
                  </a:ext>
                </a:extLst>
              </a:tr>
              <a:tr h="993976">
                <a:tc>
                  <a:txBody>
                    <a:bodyPr/>
                    <a:lstStyle/>
                    <a:p>
                      <a:pPr algn="ctr" rtl="1"/>
                      <a:endParaRPr lang="he-IL" sz="2400" b="1" i="0" dirty="0"/>
                    </a:p>
                  </a:txBody>
                  <a:tcPr anchor="ctr"/>
                </a:tc>
                <a:tc>
                  <a:txBody>
                    <a:bodyPr/>
                    <a:lstStyle/>
                    <a:p>
                      <a:pPr algn="ctr" rtl="1"/>
                      <a:r>
                        <a:rPr lang="en-US" sz="2400" dirty="0"/>
                        <a:t>Music, Art</a:t>
                      </a: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Main Topics</a:t>
                      </a:r>
                    </a:p>
                  </a:txBody>
                  <a:tcPr anchor="ctr"/>
                </a:tc>
                <a:extLst>
                  <a:ext uri="{0D108BD9-81ED-4DB2-BD59-A6C34878D82A}">
                    <a16:rowId xmlns:a16="http://schemas.microsoft.com/office/drawing/2014/main" val="10002"/>
                  </a:ext>
                </a:extLst>
              </a:tr>
            </a:tbl>
          </a:graphicData>
        </a:graphic>
      </p:graphicFrame>
      <p:pic>
        <p:nvPicPr>
          <p:cNvPr id="7" name="תמונה 5">
            <a:extLst>
              <a:ext uri="{FF2B5EF4-FFF2-40B4-BE49-F238E27FC236}">
                <a16:creationId xmlns:a16="http://schemas.microsoft.com/office/drawing/2014/main" id="{CC53328F-EC9C-43E3-886B-D004F45411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3978232" y="3098507"/>
            <a:ext cx="2715884" cy="283428"/>
          </a:xfrm>
          <a:prstGeom prst="rect">
            <a:avLst/>
          </a:prstGeom>
        </p:spPr>
      </p:pic>
      <p:sp>
        <p:nvSpPr>
          <p:cNvPr id="8" name="TextBox 7">
            <a:extLst>
              <a:ext uri="{FF2B5EF4-FFF2-40B4-BE49-F238E27FC236}">
                <a16:creationId xmlns:a16="http://schemas.microsoft.com/office/drawing/2014/main" id="{E06ED543-5A13-448F-82BF-288B986B388D}"/>
              </a:ext>
            </a:extLst>
          </p:cNvPr>
          <p:cNvSpPr txBox="1"/>
          <p:nvPr/>
        </p:nvSpPr>
        <p:spPr>
          <a:xfrm>
            <a:off x="422257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9" name="תמונה 9">
            <a:extLst>
              <a:ext uri="{FF2B5EF4-FFF2-40B4-BE49-F238E27FC236}">
                <a16:creationId xmlns:a16="http://schemas.microsoft.com/office/drawing/2014/main" id="{D03C7DF7-1709-4BC9-B304-E31A99569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89" t="37396" r="4487" b="41101"/>
          <a:stretch/>
        </p:blipFill>
        <p:spPr>
          <a:xfrm>
            <a:off x="7740354" y="3098507"/>
            <a:ext cx="2715884" cy="283428"/>
          </a:xfrm>
          <a:prstGeom prst="rect">
            <a:avLst/>
          </a:prstGeom>
        </p:spPr>
      </p:pic>
      <p:sp>
        <p:nvSpPr>
          <p:cNvPr id="10" name="TextBox 9">
            <a:extLst>
              <a:ext uri="{FF2B5EF4-FFF2-40B4-BE49-F238E27FC236}">
                <a16:creationId xmlns:a16="http://schemas.microsoft.com/office/drawing/2014/main" id="{FF0044DC-1A12-4837-95A0-01039E32BD3A}"/>
              </a:ext>
            </a:extLst>
          </p:cNvPr>
          <p:cNvSpPr txBox="1"/>
          <p:nvPr/>
        </p:nvSpPr>
        <p:spPr>
          <a:xfrm>
            <a:off x="9098296" y="2966529"/>
            <a:ext cx="559998" cy="707886"/>
          </a:xfrm>
          <a:prstGeom prst="rect">
            <a:avLst/>
          </a:prstGeom>
          <a:noFill/>
        </p:spPr>
        <p:txBody>
          <a:bodyPr wrap="square" rtlCol="1">
            <a:spAutoFit/>
          </a:bodyPr>
          <a:lstStyle/>
          <a:p>
            <a:r>
              <a:rPr lang="en-US" sz="4000" b="1" dirty="0">
                <a:solidFill>
                  <a:schemeClr val="tx1">
                    <a:lumMod val="85000"/>
                    <a:lumOff val="15000"/>
                  </a:schemeClr>
                </a:solidFill>
              </a:rPr>
              <a:t>*</a:t>
            </a:r>
            <a:endParaRPr lang="he-IL" sz="4000" b="1" dirty="0">
              <a:solidFill>
                <a:schemeClr val="tx1">
                  <a:lumMod val="85000"/>
                  <a:lumOff val="15000"/>
                </a:schemeClr>
              </a:solidFill>
            </a:endParaRPr>
          </a:p>
        </p:txBody>
      </p:sp>
      <p:pic>
        <p:nvPicPr>
          <p:cNvPr id="12" name="תמונה 8">
            <a:extLst>
              <a:ext uri="{FF2B5EF4-FFF2-40B4-BE49-F238E27FC236}">
                <a16:creationId xmlns:a16="http://schemas.microsoft.com/office/drawing/2014/main" id="{7BFF8C33-D9E8-415B-8FF3-85EDFBD3C912}"/>
              </a:ext>
            </a:extLst>
          </p:cNvPr>
          <p:cNvPicPr>
            <a:picLocks noChangeAspect="1"/>
          </p:cNvPicPr>
          <p:nvPr/>
        </p:nvPicPr>
        <p:blipFill>
          <a:blip r:embed="rId3" cstate="print">
            <a:clrChange>
              <a:clrFrom>
                <a:srgbClr val="0B75A1"/>
              </a:clrFrom>
              <a:clrTo>
                <a:srgbClr val="0B75A1">
                  <a:alpha val="0"/>
                </a:srgbClr>
              </a:clrTo>
            </a:clrChange>
            <a:extLst>
              <a:ext uri="{28A0092B-C50C-407E-A947-70E740481C1C}">
                <a14:useLocalDpi xmlns:a14="http://schemas.microsoft.com/office/drawing/2010/main" val="0"/>
              </a:ext>
            </a:extLst>
          </a:blip>
          <a:stretch>
            <a:fillRect/>
          </a:stretch>
        </p:blipFill>
        <p:spPr>
          <a:xfrm>
            <a:off x="9495734" y="408169"/>
            <a:ext cx="1688860" cy="1294793"/>
          </a:xfrm>
          <a:prstGeom prst="rect">
            <a:avLst/>
          </a:prstGeom>
        </p:spPr>
      </p:pic>
      <p:sp>
        <p:nvSpPr>
          <p:cNvPr id="3" name="Slide Number Placeholder 2">
            <a:extLst>
              <a:ext uri="{FF2B5EF4-FFF2-40B4-BE49-F238E27FC236}">
                <a16:creationId xmlns:a16="http://schemas.microsoft.com/office/drawing/2014/main" id="{9020CA0F-0E62-4C1E-88D0-3C51C3E5E929}"/>
              </a:ext>
            </a:extLst>
          </p:cNvPr>
          <p:cNvSpPr>
            <a:spLocks noGrp="1"/>
          </p:cNvSpPr>
          <p:nvPr>
            <p:ph type="sldNum" sz="quarter" idx="12"/>
          </p:nvPr>
        </p:nvSpPr>
        <p:spPr/>
        <p:txBody>
          <a:bodyPr/>
          <a:lstStyle/>
          <a:p>
            <a:fld id="{1D011A9C-DC73-4A1A-8179-C21A35DB6D88}" type="slidenum">
              <a:rPr lang="he-IL" smtClean="0"/>
              <a:t>30</a:t>
            </a:fld>
            <a:endParaRPr lang="he-IL"/>
          </a:p>
        </p:txBody>
      </p:sp>
    </p:spTree>
    <p:extLst>
      <p:ext uri="{BB962C8B-B14F-4D97-AF65-F5344CB8AC3E}">
        <p14:creationId xmlns:p14="http://schemas.microsoft.com/office/powerpoint/2010/main" val="31318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2465-31F1-428F-9218-838EB0D10DB2}"/>
              </a:ext>
            </a:extLst>
          </p:cNvPr>
          <p:cNvSpPr>
            <a:spLocks noGrp="1"/>
          </p:cNvSpPr>
          <p:nvPr>
            <p:ph type="title"/>
          </p:nvPr>
        </p:nvSpPr>
        <p:spPr/>
        <p:txBody>
          <a:bodyPr/>
          <a:lstStyle/>
          <a:p>
            <a:r>
              <a:rPr lang="en-US" dirty="0"/>
              <a:t>Results</a:t>
            </a:r>
            <a:br>
              <a:rPr lang="en-US" dirty="0"/>
            </a:br>
            <a:r>
              <a:rPr lang="en-US" sz="3200" dirty="0"/>
              <a:t>Conversations </a:t>
            </a:r>
            <a:endParaRPr lang="he-IL" dirty="0"/>
          </a:p>
        </p:txBody>
      </p:sp>
      <p:sp>
        <p:nvSpPr>
          <p:cNvPr id="3" name="Content Placeholder 2">
            <a:extLst>
              <a:ext uri="{FF2B5EF4-FFF2-40B4-BE49-F238E27FC236}">
                <a16:creationId xmlns:a16="http://schemas.microsoft.com/office/drawing/2014/main" id="{755F4774-BE45-4145-9785-0CD7DE2A133E}"/>
              </a:ext>
            </a:extLst>
          </p:cNvPr>
          <p:cNvSpPr>
            <a:spLocks noGrp="1"/>
          </p:cNvSpPr>
          <p:nvPr>
            <p:ph idx="1"/>
          </p:nvPr>
        </p:nvSpPr>
        <p:spPr/>
        <p:txBody>
          <a:bodyPr/>
          <a:lstStyle/>
          <a:p>
            <a:endParaRPr lang="he-IL" dirty="0"/>
          </a:p>
        </p:txBody>
      </p:sp>
      <mc:AlternateContent xmlns:mc="http://schemas.openxmlformats.org/markup-compatibility/2006" xmlns:a14="http://schemas.microsoft.com/office/drawing/2010/main">
        <mc:Choice Requires="a14">
          <p:graphicFrame>
            <p:nvGraphicFramePr>
              <p:cNvPr id="4" name="מציין מיקום תוכן 8">
                <a:extLst>
                  <a:ext uri="{FF2B5EF4-FFF2-40B4-BE49-F238E27FC236}">
                    <a16:creationId xmlns:a16="http://schemas.microsoft.com/office/drawing/2014/main" id="{A1291719-CEF5-4B81-BCD7-FEF60D625F19}"/>
                  </a:ext>
                </a:extLst>
              </p:cNvPr>
              <p:cNvGraphicFramePr>
                <a:graphicFrameLocks/>
              </p:cNvGraphicFramePr>
              <p:nvPr>
                <p:extLst>
                  <p:ext uri="{D42A27DB-BD31-4B8C-83A1-F6EECF244321}">
                    <p14:modId xmlns:p14="http://schemas.microsoft.com/office/powerpoint/2010/main" val="3556274234"/>
                  </p:ext>
                </p:extLst>
              </p:nvPr>
            </p:nvGraphicFramePr>
            <p:xfrm>
              <a:off x="1722120" y="1764343"/>
              <a:ext cx="10180320" cy="1487347"/>
            </p:xfrm>
            <a:graphic>
              <a:graphicData uri="http://schemas.openxmlformats.org/drawingml/2006/table">
                <a:tbl>
                  <a:tblPr rtl="1" firstRow="1" bandRow="1">
                    <a:tableStyleId>{2A488322-F2BA-4B5B-9748-0D474271808F}</a:tableStyleId>
                  </a:tblPr>
                  <a:tblGrid>
                    <a:gridCol w="5809267">
                      <a:extLst>
                        <a:ext uri="{9D8B030D-6E8A-4147-A177-3AD203B41FA5}">
                          <a16:colId xmlns:a16="http://schemas.microsoft.com/office/drawing/2014/main" val="20001"/>
                        </a:ext>
                      </a:extLst>
                    </a:gridCol>
                    <a:gridCol w="4371053">
                      <a:extLst>
                        <a:ext uri="{9D8B030D-6E8A-4147-A177-3AD203B41FA5}">
                          <a16:colId xmlns:a16="http://schemas.microsoft.com/office/drawing/2014/main" val="20002"/>
                        </a:ext>
                      </a:extLst>
                    </a:gridCol>
                  </a:tblGrid>
                  <a:tr h="329170">
                    <a:tc>
                      <a:txBody>
                        <a:bodyPr/>
                        <a:lstStyle/>
                        <a:p>
                          <a:pPr marL="457200" algn="ctr">
                            <a:lnSpc>
                              <a:spcPct val="107000"/>
                            </a:lnSpc>
                            <a:spcAft>
                              <a:spcPts val="0"/>
                            </a:spcAft>
                          </a:pPr>
                          <a:r>
                            <a:rPr lang="en-US" sz="1800" b="1" kern="1200" dirty="0">
                              <a:solidFill>
                                <a:schemeClr val="lt1"/>
                              </a:solidFill>
                              <a:effectLst/>
                              <a:latin typeface="Bahnschrift" panose="020B0502040204020203" pitchFamily="34" charset="0"/>
                              <a:ea typeface="+mn-ea"/>
                              <a:cs typeface="Arial" panose="020B0604020202020204" pitchFamily="34" charset="0"/>
                            </a:rPr>
                            <a:t>Top 5 terms in the most dominant topic</a:t>
                          </a:r>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536330">
                    <a:tc>
                      <a:txBody>
                        <a:bodyPr/>
                        <a:lstStyle/>
                        <a:p>
                          <a:pPr algn="ctr" rtl="1"/>
                          <a:r>
                            <a:rPr lang="en-US" sz="2400" dirty="0" err="1">
                              <a:highlight>
                                <a:srgbClr val="FFFF00"/>
                              </a:highlight>
                              <a:cs typeface="+mn-cs"/>
                            </a:rPr>
                            <a:t>krabs</a:t>
                          </a:r>
                          <a:r>
                            <a:rPr lang="en-US" sz="2400" dirty="0">
                              <a:cs typeface="+mn-cs"/>
                            </a:rPr>
                            <a:t>, </a:t>
                          </a:r>
                          <a:r>
                            <a:rPr lang="en-US" sz="2400" b="0" i="0" dirty="0">
                              <a:solidFill>
                                <a:schemeClr val="bg1"/>
                              </a:solidFill>
                              <a:highlight>
                                <a:srgbClr val="000000"/>
                              </a:highlight>
                              <a:cs typeface="+mn-cs"/>
                            </a:rPr>
                            <a:t>sir</a:t>
                          </a:r>
                          <a:r>
                            <a:rPr lang="en-US" sz="2400" kern="1200" dirty="0">
                              <a:solidFill>
                                <a:schemeClr val="dk1"/>
                              </a:solidFill>
                              <a:latin typeface="+mn-lt"/>
                              <a:ea typeface="+mn-ea"/>
                              <a:cs typeface="+mn-cs"/>
                            </a:rPr>
                            <a:t>,</a:t>
                          </a:r>
                          <a:r>
                            <a:rPr lang="en-US" sz="2400" dirty="0">
                              <a:cs typeface="+mn-cs"/>
                            </a:rPr>
                            <a:t> sorry, one, aye</a:t>
                          </a:r>
                          <a:endParaRPr lang="he-IL" sz="2400" dirty="0">
                            <a:cs typeface="+mn-cs"/>
                          </a:endParaRP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SpongeBob </a:t>
                          </a:r>
                          <a14:m>
                            <m:oMath xmlns:m="http://schemas.openxmlformats.org/officeDocument/2006/math">
                              <m:r>
                                <a:rPr lang="en-US" sz="2000" b="1" i="1" kern="1200" dirty="0" smtClean="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000" b="1" kern="1200" dirty="0">
                              <a:solidFill>
                                <a:schemeClr val="tx1"/>
                              </a:solidFill>
                              <a:effectLst/>
                              <a:latin typeface="Bahnschrift" panose="020B0502040204020203" pitchFamily="34" charset="0"/>
                              <a:ea typeface="+mn-ea"/>
                              <a:cs typeface="Arial" panose="020B0604020202020204" pitchFamily="34" charset="0"/>
                            </a:rPr>
                            <a:t> Mr. </a:t>
                          </a:r>
                          <a:r>
                            <a:rPr lang="en-US" sz="2000" b="1" kern="1200" dirty="0" err="1">
                              <a:solidFill>
                                <a:schemeClr val="tx1"/>
                              </a:solidFill>
                              <a:effectLst/>
                              <a:latin typeface="Bahnschrift" panose="020B0502040204020203" pitchFamily="34" charset="0"/>
                              <a:ea typeface="+mn-ea"/>
                              <a:cs typeface="Arial" panose="020B0604020202020204" pitchFamily="34" charset="0"/>
                            </a:rPr>
                            <a:t>Krabs</a:t>
                          </a:r>
                          <a:endParaRPr lang="en-US" sz="2000" b="1" kern="1200" dirty="0">
                            <a:solidFill>
                              <a:schemeClr val="tx1"/>
                            </a:solidFill>
                            <a:effectLst/>
                            <a:latin typeface="Bahnschrift" panose="020B0502040204020203"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585257">
                    <a:tc>
                      <a:txBody>
                        <a:bodyPr/>
                        <a:lstStyle/>
                        <a:p>
                          <a:pPr algn="ctr" rtl="1"/>
                          <a:r>
                            <a:rPr lang="en-US" sz="2400" dirty="0">
                              <a:solidFill>
                                <a:schemeClr val="bg1"/>
                              </a:solidFill>
                              <a:highlight>
                                <a:srgbClr val="000000"/>
                              </a:highlight>
                              <a:cs typeface="+mn-cs"/>
                            </a:rPr>
                            <a:t>boy</a:t>
                          </a:r>
                          <a:r>
                            <a:rPr lang="en-US" sz="2400" dirty="0">
                              <a:cs typeface="+mn-cs"/>
                            </a:rPr>
                            <a:t>, </a:t>
                          </a:r>
                          <a:r>
                            <a:rPr lang="en-US" sz="2400" dirty="0">
                              <a:highlight>
                                <a:srgbClr val="FFFF00"/>
                              </a:highlight>
                              <a:cs typeface="+mn-cs"/>
                            </a:rPr>
                            <a:t>money</a:t>
                          </a:r>
                          <a:r>
                            <a:rPr lang="en-US" sz="2400" dirty="0">
                              <a:cs typeface="+mn-cs"/>
                            </a:rPr>
                            <a:t>, </a:t>
                          </a:r>
                          <a:r>
                            <a:rPr lang="en-US" sz="2400" dirty="0">
                              <a:solidFill>
                                <a:schemeClr val="bg1"/>
                              </a:solidFill>
                              <a:highlight>
                                <a:srgbClr val="000000"/>
                              </a:highlight>
                              <a:cs typeface="+mn-cs"/>
                            </a:rPr>
                            <a:t>lad</a:t>
                          </a:r>
                          <a:r>
                            <a:rPr lang="en-US" sz="2400" dirty="0">
                              <a:cs typeface="+mn-cs"/>
                            </a:rPr>
                            <a:t>, one, right</a:t>
                          </a:r>
                          <a:endParaRPr lang="he-IL" sz="2400" dirty="0">
                            <a:cs typeface="+mn-cs"/>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Bahnschrift" panose="020B0502040204020203" pitchFamily="34" charset="0"/>
                              <a:ea typeface="+mn-ea"/>
                              <a:cs typeface="Arial" panose="020B0604020202020204" pitchFamily="34" charset="0"/>
                            </a:rPr>
                            <a:t>Mr. </a:t>
                          </a:r>
                          <a:r>
                            <a:rPr lang="en-US" sz="2000" b="1" kern="1200" dirty="0" err="1">
                              <a:solidFill>
                                <a:schemeClr val="tx1"/>
                              </a:solidFill>
                              <a:effectLst/>
                              <a:latin typeface="Bahnschrift" panose="020B0502040204020203" pitchFamily="34" charset="0"/>
                              <a:ea typeface="+mn-ea"/>
                              <a:cs typeface="Arial" panose="020B0604020202020204" pitchFamily="34" charset="0"/>
                            </a:rPr>
                            <a:t>Krabs</a:t>
                          </a:r>
                          <a:r>
                            <a:rPr lang="en-US" sz="2000" b="1" kern="1200" dirty="0">
                              <a:solidFill>
                                <a:schemeClr val="tx1"/>
                              </a:solidFill>
                              <a:effectLst/>
                              <a:latin typeface="Bahnschrift" panose="020B0502040204020203" pitchFamily="34" charset="0"/>
                              <a:ea typeface="+mn-ea"/>
                              <a:cs typeface="Arial" panose="020B0604020202020204" pitchFamily="34" charset="0"/>
                            </a:rPr>
                            <a:t> </a:t>
                          </a:r>
                          <a14:m>
                            <m:oMath xmlns:m="http://schemas.openxmlformats.org/officeDocument/2006/math">
                              <m:r>
                                <a:rPr lang="en-US" sz="2000" b="1" i="1" kern="1200" dirty="0" smtClean="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000" b="1" kern="1200" dirty="0">
                              <a:solidFill>
                                <a:schemeClr val="tx1"/>
                              </a:solidFill>
                              <a:effectLst/>
                              <a:latin typeface="Bahnschrift" panose="020B0502040204020203" pitchFamily="34" charset="0"/>
                              <a:ea typeface="+mn-ea"/>
                              <a:cs typeface="Arial" panose="020B0604020202020204" pitchFamily="34" charset="0"/>
                            </a:rPr>
                            <a:t> Spongebob</a:t>
                          </a:r>
                        </a:p>
                      </a:txBody>
                      <a:tcPr anchor="ctr"/>
                    </a:tc>
                    <a:extLst>
                      <a:ext uri="{0D108BD9-81ED-4DB2-BD59-A6C34878D82A}">
                        <a16:rowId xmlns:a16="http://schemas.microsoft.com/office/drawing/2014/main" val="1703390855"/>
                      </a:ext>
                    </a:extLst>
                  </a:tr>
                </a:tbl>
              </a:graphicData>
            </a:graphic>
          </p:graphicFrame>
        </mc:Choice>
        <mc:Fallback xmlns="">
          <p:graphicFrame>
            <p:nvGraphicFramePr>
              <p:cNvPr id="4" name="מציין מיקום תוכן 8">
                <a:extLst>
                  <a:ext uri="{FF2B5EF4-FFF2-40B4-BE49-F238E27FC236}">
                    <a16:creationId xmlns:a16="http://schemas.microsoft.com/office/drawing/2014/main" id="{A1291719-CEF5-4B81-BCD7-FEF60D625F19}"/>
                  </a:ext>
                </a:extLst>
              </p:cNvPr>
              <p:cNvGraphicFramePr>
                <a:graphicFrameLocks/>
              </p:cNvGraphicFramePr>
              <p:nvPr>
                <p:extLst>
                  <p:ext uri="{D42A27DB-BD31-4B8C-83A1-F6EECF244321}">
                    <p14:modId xmlns:p14="http://schemas.microsoft.com/office/powerpoint/2010/main" val="3556274234"/>
                  </p:ext>
                </p:extLst>
              </p:nvPr>
            </p:nvGraphicFramePr>
            <p:xfrm>
              <a:off x="1722120" y="1764343"/>
              <a:ext cx="10180320" cy="1487347"/>
            </p:xfrm>
            <a:graphic>
              <a:graphicData uri="http://schemas.openxmlformats.org/drawingml/2006/table">
                <a:tbl>
                  <a:tblPr rtl="1" firstRow="1" bandRow="1">
                    <a:tableStyleId>{2A488322-F2BA-4B5B-9748-0D474271808F}</a:tableStyleId>
                  </a:tblPr>
                  <a:tblGrid>
                    <a:gridCol w="5809267">
                      <a:extLst>
                        <a:ext uri="{9D8B030D-6E8A-4147-A177-3AD203B41FA5}">
                          <a16:colId xmlns:a16="http://schemas.microsoft.com/office/drawing/2014/main" val="20001"/>
                        </a:ext>
                      </a:extLst>
                    </a:gridCol>
                    <a:gridCol w="4371053">
                      <a:extLst>
                        <a:ext uri="{9D8B030D-6E8A-4147-A177-3AD203B41FA5}">
                          <a16:colId xmlns:a16="http://schemas.microsoft.com/office/drawing/2014/main" val="20002"/>
                        </a:ext>
                      </a:extLst>
                    </a:gridCol>
                  </a:tblGrid>
                  <a:tr h="365760">
                    <a:tc>
                      <a:txBody>
                        <a:bodyPr/>
                        <a:lstStyle/>
                        <a:p>
                          <a:pPr marL="457200" algn="ctr">
                            <a:lnSpc>
                              <a:spcPct val="107000"/>
                            </a:lnSpc>
                            <a:spcAft>
                              <a:spcPts val="0"/>
                            </a:spcAft>
                          </a:pPr>
                          <a:r>
                            <a:rPr lang="en-US" sz="1800" b="1" kern="1200" dirty="0">
                              <a:solidFill>
                                <a:schemeClr val="lt1"/>
                              </a:solidFill>
                              <a:effectLst/>
                              <a:latin typeface="Bahnschrift" panose="020B0502040204020203" pitchFamily="34" charset="0"/>
                              <a:ea typeface="+mn-ea"/>
                              <a:cs typeface="Arial" panose="020B0604020202020204" pitchFamily="34" charset="0"/>
                            </a:rPr>
                            <a:t>Top 5 terms in the most dominant topic</a:t>
                          </a:r>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536330">
                    <a:tc>
                      <a:txBody>
                        <a:bodyPr/>
                        <a:lstStyle/>
                        <a:p>
                          <a:pPr algn="ctr" rtl="1"/>
                          <a:r>
                            <a:rPr lang="en-US" sz="2400" dirty="0" err="1">
                              <a:highlight>
                                <a:srgbClr val="FFFF00"/>
                              </a:highlight>
                              <a:cs typeface="+mn-cs"/>
                            </a:rPr>
                            <a:t>krabs</a:t>
                          </a:r>
                          <a:r>
                            <a:rPr lang="en-US" sz="2400" dirty="0">
                              <a:cs typeface="+mn-cs"/>
                            </a:rPr>
                            <a:t>, </a:t>
                          </a:r>
                          <a:r>
                            <a:rPr lang="en-US" sz="2400" b="0" i="0" dirty="0">
                              <a:solidFill>
                                <a:schemeClr val="bg1"/>
                              </a:solidFill>
                              <a:highlight>
                                <a:srgbClr val="000000"/>
                              </a:highlight>
                              <a:cs typeface="+mn-cs"/>
                            </a:rPr>
                            <a:t>sir</a:t>
                          </a:r>
                          <a:r>
                            <a:rPr lang="en-US" sz="2400" kern="1200" dirty="0">
                              <a:solidFill>
                                <a:schemeClr val="dk1"/>
                              </a:solidFill>
                              <a:latin typeface="+mn-lt"/>
                              <a:ea typeface="+mn-ea"/>
                              <a:cs typeface="+mn-cs"/>
                            </a:rPr>
                            <a:t>,</a:t>
                          </a:r>
                          <a:r>
                            <a:rPr lang="en-US" sz="2400" dirty="0">
                              <a:cs typeface="+mn-cs"/>
                            </a:rPr>
                            <a:t> sorry, one, aye</a:t>
                          </a:r>
                          <a:endParaRPr lang="he-IL" sz="2400" dirty="0">
                            <a:cs typeface="+mn-cs"/>
                          </a:endParaRPr>
                        </a:p>
                      </a:txBody>
                      <a:tcPr anchor="ctr"/>
                    </a:tc>
                    <a:tc>
                      <a:txBody>
                        <a:bodyPr/>
                        <a:lstStyle/>
                        <a:p>
                          <a:endParaRPr lang="he-IL"/>
                        </a:p>
                      </a:txBody>
                      <a:tcPr anchor="ctr">
                        <a:blipFill>
                          <a:blip r:embed="rId2"/>
                          <a:stretch>
                            <a:fillRect l="-133054" t="-73034" r="-279" b="-121348"/>
                          </a:stretch>
                        </a:blipFill>
                      </a:tcPr>
                    </a:tc>
                    <a:extLst>
                      <a:ext uri="{0D108BD9-81ED-4DB2-BD59-A6C34878D82A}">
                        <a16:rowId xmlns:a16="http://schemas.microsoft.com/office/drawing/2014/main" val="10001"/>
                      </a:ext>
                    </a:extLst>
                  </a:tr>
                  <a:tr h="585257">
                    <a:tc>
                      <a:txBody>
                        <a:bodyPr/>
                        <a:lstStyle/>
                        <a:p>
                          <a:pPr algn="ctr" rtl="1"/>
                          <a:r>
                            <a:rPr lang="en-US" sz="2400" dirty="0">
                              <a:solidFill>
                                <a:schemeClr val="bg1"/>
                              </a:solidFill>
                              <a:highlight>
                                <a:srgbClr val="000000"/>
                              </a:highlight>
                              <a:cs typeface="+mn-cs"/>
                            </a:rPr>
                            <a:t>boy</a:t>
                          </a:r>
                          <a:r>
                            <a:rPr lang="en-US" sz="2400" dirty="0">
                              <a:cs typeface="+mn-cs"/>
                            </a:rPr>
                            <a:t>, </a:t>
                          </a:r>
                          <a:r>
                            <a:rPr lang="en-US" sz="2400" dirty="0">
                              <a:highlight>
                                <a:srgbClr val="FFFF00"/>
                              </a:highlight>
                              <a:cs typeface="+mn-cs"/>
                            </a:rPr>
                            <a:t>money</a:t>
                          </a:r>
                          <a:r>
                            <a:rPr lang="en-US" sz="2400" dirty="0">
                              <a:cs typeface="+mn-cs"/>
                            </a:rPr>
                            <a:t>, </a:t>
                          </a:r>
                          <a:r>
                            <a:rPr lang="en-US" sz="2400" dirty="0">
                              <a:solidFill>
                                <a:schemeClr val="bg1"/>
                              </a:solidFill>
                              <a:highlight>
                                <a:srgbClr val="000000"/>
                              </a:highlight>
                              <a:cs typeface="+mn-cs"/>
                            </a:rPr>
                            <a:t>lad</a:t>
                          </a:r>
                          <a:r>
                            <a:rPr lang="en-US" sz="2400" dirty="0">
                              <a:cs typeface="+mn-cs"/>
                            </a:rPr>
                            <a:t>, one, right</a:t>
                          </a:r>
                          <a:endParaRPr lang="he-IL" sz="2400" dirty="0">
                            <a:cs typeface="+mn-cs"/>
                          </a:endParaRPr>
                        </a:p>
                      </a:txBody>
                      <a:tcPr anchor="ctr"/>
                    </a:tc>
                    <a:tc>
                      <a:txBody>
                        <a:bodyPr/>
                        <a:lstStyle/>
                        <a:p>
                          <a:endParaRPr lang="he-IL"/>
                        </a:p>
                      </a:txBody>
                      <a:tcPr anchor="ctr">
                        <a:blipFill>
                          <a:blip r:embed="rId2"/>
                          <a:stretch>
                            <a:fillRect l="-133054" t="-160417" r="-279" b="-12500"/>
                          </a:stretch>
                        </a:blipFill>
                      </a:tcPr>
                    </a:tc>
                    <a:extLst>
                      <a:ext uri="{0D108BD9-81ED-4DB2-BD59-A6C34878D82A}">
                        <a16:rowId xmlns:a16="http://schemas.microsoft.com/office/drawing/2014/main" val="17033908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מציין מיקום תוכן 8">
                <a:extLst>
                  <a:ext uri="{FF2B5EF4-FFF2-40B4-BE49-F238E27FC236}">
                    <a16:creationId xmlns:a16="http://schemas.microsoft.com/office/drawing/2014/main" id="{ADE0E559-689E-47F3-BF58-73BEA06F0008}"/>
                  </a:ext>
                </a:extLst>
              </p:cNvPr>
              <p:cNvGraphicFramePr>
                <a:graphicFrameLocks/>
              </p:cNvGraphicFramePr>
              <p:nvPr>
                <p:extLst>
                  <p:ext uri="{D42A27DB-BD31-4B8C-83A1-F6EECF244321}">
                    <p14:modId xmlns:p14="http://schemas.microsoft.com/office/powerpoint/2010/main" val="4127469299"/>
                  </p:ext>
                </p:extLst>
              </p:nvPr>
            </p:nvGraphicFramePr>
            <p:xfrm>
              <a:off x="1722120" y="3280375"/>
              <a:ext cx="10180320" cy="1493656"/>
            </p:xfrm>
            <a:graphic>
              <a:graphicData uri="http://schemas.openxmlformats.org/drawingml/2006/table">
                <a:tbl>
                  <a:tblPr rtl="1" firstRow="1" bandRow="1">
                    <a:tableStyleId>{2A488322-F2BA-4B5B-9748-0D474271808F}</a:tableStyleId>
                  </a:tblPr>
                  <a:tblGrid>
                    <a:gridCol w="5809267">
                      <a:extLst>
                        <a:ext uri="{9D8B030D-6E8A-4147-A177-3AD203B41FA5}">
                          <a16:colId xmlns:a16="http://schemas.microsoft.com/office/drawing/2014/main" val="20001"/>
                        </a:ext>
                      </a:extLst>
                    </a:gridCol>
                    <a:gridCol w="4371053">
                      <a:extLst>
                        <a:ext uri="{9D8B030D-6E8A-4147-A177-3AD203B41FA5}">
                          <a16:colId xmlns:a16="http://schemas.microsoft.com/office/drawing/2014/main" val="20002"/>
                        </a:ext>
                      </a:extLst>
                    </a:gridCol>
                  </a:tblGrid>
                  <a:tr h="359451">
                    <a:tc>
                      <a:txBody>
                        <a:bodyPr/>
                        <a:lstStyle/>
                        <a:p>
                          <a:pPr marL="457200" algn="ctr">
                            <a:lnSpc>
                              <a:spcPct val="107000"/>
                            </a:lnSpc>
                            <a:spcAft>
                              <a:spcPts val="0"/>
                            </a:spcAft>
                          </a:pPr>
                          <a:r>
                            <a:rPr lang="en-US" sz="1800" b="1" kern="1200" dirty="0">
                              <a:solidFill>
                                <a:schemeClr val="lt1"/>
                              </a:solidFill>
                              <a:effectLst/>
                              <a:latin typeface="Bahnschrift" panose="020B0502040204020203" pitchFamily="34" charset="0"/>
                              <a:ea typeface="+mn-ea"/>
                              <a:cs typeface="Arial" panose="020B0604020202020204" pitchFamily="34" charset="0"/>
                            </a:rPr>
                            <a:t>Top 5 terms in the most dominant topic</a:t>
                          </a:r>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539347">
                    <a:tc>
                      <a:txBody>
                        <a:bodyPr/>
                        <a:lstStyle/>
                        <a:p>
                          <a:pPr algn="ctr" rtl="1"/>
                          <a:r>
                            <a:rPr lang="en-US" sz="2400" dirty="0">
                              <a:cs typeface="+mn-cs"/>
                            </a:rPr>
                            <a:t>ready, one, let, right, hey</a:t>
                          </a:r>
                          <a:endParaRPr lang="he-IL" sz="2400" dirty="0">
                            <a:cs typeface="+mn-cs"/>
                          </a:endParaRP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SpongeBob </a:t>
                          </a:r>
                          <a14:m>
                            <m:oMath xmlns:m="http://schemas.openxmlformats.org/officeDocument/2006/math">
                              <m:r>
                                <a:rPr lang="en-US" sz="2000" b="1" i="1" kern="1200" dirty="0" smtClean="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000" b="1" kern="1200" dirty="0">
                              <a:solidFill>
                                <a:schemeClr val="tx1"/>
                              </a:solidFill>
                              <a:effectLst/>
                              <a:latin typeface="Bahnschrift" panose="020B0502040204020203" pitchFamily="34" charset="0"/>
                              <a:ea typeface="+mn-ea"/>
                              <a:cs typeface="Arial" panose="020B0604020202020204" pitchFamily="34" charset="0"/>
                            </a:rPr>
                            <a:t> Patrick</a:t>
                          </a:r>
                        </a:p>
                      </a:txBody>
                      <a:tcPr anchor="ctr"/>
                    </a:tc>
                    <a:extLst>
                      <a:ext uri="{0D108BD9-81ED-4DB2-BD59-A6C34878D82A}">
                        <a16:rowId xmlns:a16="http://schemas.microsoft.com/office/drawing/2014/main" val="10001"/>
                      </a:ext>
                    </a:extLst>
                  </a:tr>
                  <a:tr h="588549">
                    <a:tc>
                      <a:txBody>
                        <a:bodyPr/>
                        <a:lstStyle/>
                        <a:p>
                          <a:pPr algn="ctr" rtl="1"/>
                          <a:r>
                            <a:rPr lang="en-US" sz="2400" dirty="0">
                              <a:cs typeface="+mn-cs"/>
                            </a:rPr>
                            <a:t>hey, </a:t>
                          </a:r>
                          <a:r>
                            <a:rPr lang="en-US" sz="2400" dirty="0" err="1">
                              <a:cs typeface="+mn-cs"/>
                            </a:rPr>
                            <a:t>gon</a:t>
                          </a:r>
                          <a:r>
                            <a:rPr lang="en-US" sz="2400" dirty="0">
                              <a:cs typeface="+mn-cs"/>
                            </a:rPr>
                            <a:t>, good, ready, big</a:t>
                          </a:r>
                          <a:endParaRPr lang="he-IL" sz="2400" dirty="0">
                            <a:cs typeface="+mn-cs"/>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Bahnschrift" panose="020B0502040204020203" pitchFamily="34" charset="0"/>
                              <a:ea typeface="+mn-ea"/>
                              <a:cs typeface="Arial" panose="020B0604020202020204" pitchFamily="34" charset="0"/>
                            </a:rPr>
                            <a:t>Patrick</a:t>
                          </a:r>
                          <a14:m>
                            <m:oMath xmlns:m="http://schemas.openxmlformats.org/officeDocument/2006/math">
                              <m:r>
                                <a:rPr lang="en-GB" sz="2000" b="1" i="0" kern="1200" dirty="0" smtClean="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t> </m:t>
                              </m:r>
                              <m:r>
                                <a:rPr lang="en-US" sz="2000" b="1" i="1" kern="1200" dirty="0" smtClean="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000" b="1" kern="1200" dirty="0">
                              <a:solidFill>
                                <a:schemeClr val="tx1"/>
                              </a:solidFill>
                              <a:effectLst/>
                              <a:latin typeface="Bahnschrift" panose="020B0502040204020203" pitchFamily="34" charset="0"/>
                              <a:ea typeface="+mn-ea"/>
                              <a:cs typeface="Arial" panose="020B0604020202020204" pitchFamily="34" charset="0"/>
                            </a:rPr>
                            <a:t> Spongebob</a:t>
                          </a:r>
                        </a:p>
                      </a:txBody>
                      <a:tcPr anchor="ctr"/>
                    </a:tc>
                    <a:extLst>
                      <a:ext uri="{0D108BD9-81ED-4DB2-BD59-A6C34878D82A}">
                        <a16:rowId xmlns:a16="http://schemas.microsoft.com/office/drawing/2014/main" val="1703390855"/>
                      </a:ext>
                    </a:extLst>
                  </a:tr>
                </a:tbl>
              </a:graphicData>
            </a:graphic>
          </p:graphicFrame>
        </mc:Choice>
        <mc:Fallback xmlns="">
          <p:graphicFrame>
            <p:nvGraphicFramePr>
              <p:cNvPr id="5" name="מציין מיקום תוכן 8">
                <a:extLst>
                  <a:ext uri="{FF2B5EF4-FFF2-40B4-BE49-F238E27FC236}">
                    <a16:creationId xmlns:a16="http://schemas.microsoft.com/office/drawing/2014/main" id="{ADE0E559-689E-47F3-BF58-73BEA06F0008}"/>
                  </a:ext>
                </a:extLst>
              </p:cNvPr>
              <p:cNvGraphicFramePr>
                <a:graphicFrameLocks/>
              </p:cNvGraphicFramePr>
              <p:nvPr>
                <p:extLst>
                  <p:ext uri="{D42A27DB-BD31-4B8C-83A1-F6EECF244321}">
                    <p14:modId xmlns:p14="http://schemas.microsoft.com/office/powerpoint/2010/main" val="4127469299"/>
                  </p:ext>
                </p:extLst>
              </p:nvPr>
            </p:nvGraphicFramePr>
            <p:xfrm>
              <a:off x="1722120" y="3280375"/>
              <a:ext cx="10180320" cy="1493656"/>
            </p:xfrm>
            <a:graphic>
              <a:graphicData uri="http://schemas.openxmlformats.org/drawingml/2006/table">
                <a:tbl>
                  <a:tblPr rtl="1" firstRow="1" bandRow="1">
                    <a:tableStyleId>{2A488322-F2BA-4B5B-9748-0D474271808F}</a:tableStyleId>
                  </a:tblPr>
                  <a:tblGrid>
                    <a:gridCol w="5809267">
                      <a:extLst>
                        <a:ext uri="{9D8B030D-6E8A-4147-A177-3AD203B41FA5}">
                          <a16:colId xmlns:a16="http://schemas.microsoft.com/office/drawing/2014/main" val="20001"/>
                        </a:ext>
                      </a:extLst>
                    </a:gridCol>
                    <a:gridCol w="4371053">
                      <a:extLst>
                        <a:ext uri="{9D8B030D-6E8A-4147-A177-3AD203B41FA5}">
                          <a16:colId xmlns:a16="http://schemas.microsoft.com/office/drawing/2014/main" val="20002"/>
                        </a:ext>
                      </a:extLst>
                    </a:gridCol>
                  </a:tblGrid>
                  <a:tr h="365760">
                    <a:tc>
                      <a:txBody>
                        <a:bodyPr/>
                        <a:lstStyle/>
                        <a:p>
                          <a:pPr marL="457200" algn="ctr">
                            <a:lnSpc>
                              <a:spcPct val="107000"/>
                            </a:lnSpc>
                            <a:spcAft>
                              <a:spcPts val="0"/>
                            </a:spcAft>
                          </a:pPr>
                          <a:r>
                            <a:rPr lang="en-US" sz="1800" b="1" kern="1200" dirty="0">
                              <a:solidFill>
                                <a:schemeClr val="lt1"/>
                              </a:solidFill>
                              <a:effectLst/>
                              <a:latin typeface="Bahnschrift" panose="020B0502040204020203" pitchFamily="34" charset="0"/>
                              <a:ea typeface="+mn-ea"/>
                              <a:cs typeface="Arial" panose="020B0604020202020204" pitchFamily="34" charset="0"/>
                            </a:rPr>
                            <a:t>Top 5 terms in the most dominant topic</a:t>
                          </a:r>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539347">
                    <a:tc>
                      <a:txBody>
                        <a:bodyPr/>
                        <a:lstStyle/>
                        <a:p>
                          <a:pPr algn="ctr" rtl="1"/>
                          <a:r>
                            <a:rPr lang="en-US" sz="2400" dirty="0">
                              <a:cs typeface="+mn-cs"/>
                            </a:rPr>
                            <a:t>ready, one, let, right, hey</a:t>
                          </a:r>
                          <a:endParaRPr lang="he-IL" sz="2400" dirty="0">
                            <a:cs typeface="+mn-cs"/>
                          </a:endParaRPr>
                        </a:p>
                      </a:txBody>
                      <a:tcPr anchor="ctr"/>
                    </a:tc>
                    <a:tc>
                      <a:txBody>
                        <a:bodyPr/>
                        <a:lstStyle/>
                        <a:p>
                          <a:endParaRPr lang="he-IL"/>
                        </a:p>
                      </a:txBody>
                      <a:tcPr anchor="ctr">
                        <a:blipFill>
                          <a:blip r:embed="rId3"/>
                          <a:stretch>
                            <a:fillRect l="-133054" t="-74157" r="-279" b="-121348"/>
                          </a:stretch>
                        </a:blipFill>
                      </a:tcPr>
                    </a:tc>
                    <a:extLst>
                      <a:ext uri="{0D108BD9-81ED-4DB2-BD59-A6C34878D82A}">
                        <a16:rowId xmlns:a16="http://schemas.microsoft.com/office/drawing/2014/main" val="10001"/>
                      </a:ext>
                    </a:extLst>
                  </a:tr>
                  <a:tr h="588549">
                    <a:tc>
                      <a:txBody>
                        <a:bodyPr/>
                        <a:lstStyle/>
                        <a:p>
                          <a:pPr algn="ctr" rtl="1"/>
                          <a:r>
                            <a:rPr lang="en-US" sz="2400" dirty="0">
                              <a:cs typeface="+mn-cs"/>
                            </a:rPr>
                            <a:t>hey, </a:t>
                          </a:r>
                          <a:r>
                            <a:rPr lang="en-US" sz="2400" dirty="0" err="1">
                              <a:cs typeface="+mn-cs"/>
                            </a:rPr>
                            <a:t>gon</a:t>
                          </a:r>
                          <a:r>
                            <a:rPr lang="en-US" sz="2400" dirty="0">
                              <a:cs typeface="+mn-cs"/>
                            </a:rPr>
                            <a:t>, good, ready, big</a:t>
                          </a:r>
                          <a:endParaRPr lang="he-IL" sz="2400" dirty="0">
                            <a:cs typeface="+mn-cs"/>
                          </a:endParaRPr>
                        </a:p>
                      </a:txBody>
                      <a:tcPr anchor="ctr"/>
                    </a:tc>
                    <a:tc>
                      <a:txBody>
                        <a:bodyPr/>
                        <a:lstStyle/>
                        <a:p>
                          <a:endParaRPr lang="he-IL"/>
                        </a:p>
                      </a:txBody>
                      <a:tcPr anchor="ctr">
                        <a:blipFill>
                          <a:blip r:embed="rId3"/>
                          <a:stretch>
                            <a:fillRect l="-133054" t="-159794" r="-279" b="-11340"/>
                          </a:stretch>
                        </a:blipFill>
                      </a:tcPr>
                    </a:tc>
                    <a:extLst>
                      <a:ext uri="{0D108BD9-81ED-4DB2-BD59-A6C34878D82A}">
                        <a16:rowId xmlns:a16="http://schemas.microsoft.com/office/drawing/2014/main" val="170339085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מציין מיקום תוכן 8">
                <a:extLst>
                  <a:ext uri="{FF2B5EF4-FFF2-40B4-BE49-F238E27FC236}">
                    <a16:creationId xmlns:a16="http://schemas.microsoft.com/office/drawing/2014/main" id="{20F09381-6EE8-4093-AFBC-11F538DD9407}"/>
                  </a:ext>
                </a:extLst>
              </p:cNvPr>
              <p:cNvGraphicFramePr>
                <a:graphicFrameLocks/>
              </p:cNvGraphicFramePr>
              <p:nvPr>
                <p:extLst>
                  <p:ext uri="{D42A27DB-BD31-4B8C-83A1-F6EECF244321}">
                    <p14:modId xmlns:p14="http://schemas.microsoft.com/office/powerpoint/2010/main" val="935926045"/>
                  </p:ext>
                </p:extLst>
              </p:nvPr>
            </p:nvGraphicFramePr>
            <p:xfrm>
              <a:off x="1722120" y="4807896"/>
              <a:ext cx="10180320" cy="1493656"/>
            </p:xfrm>
            <a:graphic>
              <a:graphicData uri="http://schemas.openxmlformats.org/drawingml/2006/table">
                <a:tbl>
                  <a:tblPr rtl="1" firstRow="1" bandRow="1">
                    <a:tableStyleId>{2A488322-F2BA-4B5B-9748-0D474271808F}</a:tableStyleId>
                  </a:tblPr>
                  <a:tblGrid>
                    <a:gridCol w="5809267">
                      <a:extLst>
                        <a:ext uri="{9D8B030D-6E8A-4147-A177-3AD203B41FA5}">
                          <a16:colId xmlns:a16="http://schemas.microsoft.com/office/drawing/2014/main" val="20001"/>
                        </a:ext>
                      </a:extLst>
                    </a:gridCol>
                    <a:gridCol w="4371053">
                      <a:extLst>
                        <a:ext uri="{9D8B030D-6E8A-4147-A177-3AD203B41FA5}">
                          <a16:colId xmlns:a16="http://schemas.microsoft.com/office/drawing/2014/main" val="20002"/>
                        </a:ext>
                      </a:extLst>
                    </a:gridCol>
                  </a:tblGrid>
                  <a:tr h="359451">
                    <a:tc>
                      <a:txBody>
                        <a:bodyPr/>
                        <a:lstStyle/>
                        <a:p>
                          <a:pPr marL="457200" algn="ctr">
                            <a:lnSpc>
                              <a:spcPct val="107000"/>
                            </a:lnSpc>
                            <a:spcAft>
                              <a:spcPts val="0"/>
                            </a:spcAft>
                          </a:pPr>
                          <a:r>
                            <a:rPr lang="en-US" sz="1800" b="1" kern="1200" dirty="0">
                              <a:solidFill>
                                <a:schemeClr val="lt1"/>
                              </a:solidFill>
                              <a:effectLst/>
                              <a:latin typeface="Bahnschrift" panose="020B0502040204020203" pitchFamily="34" charset="0"/>
                              <a:ea typeface="+mn-ea"/>
                              <a:cs typeface="Arial" panose="020B0604020202020204" pitchFamily="34" charset="0"/>
                            </a:rPr>
                            <a:t>Top 5 terms in the most dominant topic</a:t>
                          </a:r>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539347">
                    <a:tc>
                      <a:txBody>
                        <a:bodyPr/>
                        <a:lstStyle/>
                        <a:p>
                          <a:pPr algn="ctr" rtl="1"/>
                          <a:r>
                            <a:rPr lang="en-US" sz="2400" dirty="0" err="1">
                              <a:cs typeface="+mn-cs"/>
                            </a:rPr>
                            <a:t>krabs</a:t>
                          </a:r>
                          <a:r>
                            <a:rPr lang="en-US" sz="2400" dirty="0">
                              <a:cs typeface="+mn-cs"/>
                            </a:rPr>
                            <a:t>, way, </a:t>
                          </a:r>
                          <a:r>
                            <a:rPr lang="en-US" sz="2400" dirty="0">
                              <a:solidFill>
                                <a:schemeClr val="bg1"/>
                              </a:solidFill>
                              <a:highlight>
                                <a:srgbClr val="0000FF"/>
                              </a:highlight>
                              <a:cs typeface="+mn-cs"/>
                            </a:rPr>
                            <a:t>business</a:t>
                          </a:r>
                          <a:r>
                            <a:rPr lang="en-US" sz="2400" dirty="0">
                              <a:cs typeface="+mn-cs"/>
                            </a:rPr>
                            <a:t>, </a:t>
                          </a:r>
                          <a:r>
                            <a:rPr lang="en-US" sz="2400" dirty="0">
                              <a:solidFill>
                                <a:schemeClr val="bg1"/>
                              </a:solidFill>
                              <a:highlight>
                                <a:srgbClr val="000000"/>
                              </a:highlight>
                              <a:cs typeface="+mn-cs"/>
                            </a:rPr>
                            <a:t>steal</a:t>
                          </a:r>
                          <a:r>
                            <a:rPr lang="en-US" sz="2400" dirty="0">
                              <a:cs typeface="+mn-cs"/>
                            </a:rPr>
                            <a:t>, </a:t>
                          </a:r>
                          <a:r>
                            <a:rPr lang="en-US" sz="2400" dirty="0">
                              <a:solidFill>
                                <a:schemeClr val="bg1"/>
                              </a:solidFill>
                              <a:highlight>
                                <a:srgbClr val="0000FF"/>
                              </a:highlight>
                              <a:cs typeface="+mn-cs"/>
                            </a:rPr>
                            <a:t>formula</a:t>
                          </a:r>
                          <a:endParaRPr lang="he-IL" sz="2400" dirty="0">
                            <a:solidFill>
                              <a:schemeClr val="bg1"/>
                            </a:solidFill>
                            <a:highlight>
                              <a:srgbClr val="0000FF"/>
                            </a:highlight>
                            <a:cs typeface="+mn-cs"/>
                          </a:endParaRPr>
                        </a:p>
                      </a:txBody>
                      <a:tcPr anchor="ctr"/>
                    </a:tc>
                    <a:tc>
                      <a:txBody>
                        <a:bodyPr/>
                        <a:lstStyle/>
                        <a:p>
                          <a:pPr algn="ctr" rtl="1"/>
                          <a:r>
                            <a:rPr lang="en-US" sz="2000" b="1" kern="1200" dirty="0">
                              <a:solidFill>
                                <a:schemeClr val="tx1"/>
                              </a:solidFill>
                              <a:effectLst/>
                              <a:latin typeface="Bahnschrift" panose="020B0502040204020203" pitchFamily="34" charset="0"/>
                              <a:ea typeface="+mn-ea"/>
                              <a:cs typeface="Arial" panose="020B0604020202020204" pitchFamily="34" charset="0"/>
                            </a:rPr>
                            <a:t>Plankton </a:t>
                          </a:r>
                          <a14:m>
                            <m:oMath xmlns:m="http://schemas.openxmlformats.org/officeDocument/2006/math">
                              <m:r>
                                <a:rPr lang="en-US" sz="2000" b="1" i="1" kern="1200" dirty="0" smtClean="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000" b="1" kern="1200" dirty="0">
                              <a:solidFill>
                                <a:schemeClr val="tx1"/>
                              </a:solidFill>
                              <a:effectLst/>
                              <a:latin typeface="Bahnschrift" panose="020B0502040204020203" pitchFamily="34" charset="0"/>
                              <a:ea typeface="+mn-ea"/>
                              <a:cs typeface="Arial" panose="020B0604020202020204" pitchFamily="34" charset="0"/>
                            </a:rPr>
                            <a:t> Mr. </a:t>
                          </a:r>
                          <a:r>
                            <a:rPr lang="en-US" sz="2000" b="1" kern="1200" dirty="0" err="1">
                              <a:solidFill>
                                <a:schemeClr val="tx1"/>
                              </a:solidFill>
                              <a:effectLst/>
                              <a:latin typeface="Bahnschrift" panose="020B0502040204020203" pitchFamily="34" charset="0"/>
                              <a:ea typeface="+mn-ea"/>
                              <a:cs typeface="Arial" panose="020B0604020202020204" pitchFamily="34" charset="0"/>
                            </a:rPr>
                            <a:t>Krabs</a:t>
                          </a:r>
                          <a:endParaRPr lang="en-US" sz="2000" b="1" kern="1200" dirty="0">
                            <a:solidFill>
                              <a:schemeClr val="tx1"/>
                            </a:solidFill>
                            <a:effectLst/>
                            <a:latin typeface="Bahnschrift" panose="020B0502040204020203" pitchFamily="34" charset="0"/>
                            <a:ea typeface="+mn-ea"/>
                            <a:cs typeface="Arial" panose="020B0604020202020204" pitchFamily="34" charset="0"/>
                          </a:endParaRPr>
                        </a:p>
                      </a:txBody>
                      <a:tcPr anchor="ctr"/>
                    </a:tc>
                    <a:extLst>
                      <a:ext uri="{0D108BD9-81ED-4DB2-BD59-A6C34878D82A}">
                        <a16:rowId xmlns:a16="http://schemas.microsoft.com/office/drawing/2014/main" val="10001"/>
                      </a:ext>
                    </a:extLst>
                  </a:tr>
                  <a:tr h="588549">
                    <a:tc>
                      <a:txBody>
                        <a:bodyPr/>
                        <a:lstStyle/>
                        <a:p>
                          <a:pPr algn="ctr" rtl="1"/>
                          <a:r>
                            <a:rPr lang="en-US" sz="2400" dirty="0">
                              <a:cs typeface="+mn-cs"/>
                            </a:rPr>
                            <a:t>next, day, </a:t>
                          </a:r>
                          <a:r>
                            <a:rPr lang="en-US" sz="2400" dirty="0">
                              <a:solidFill>
                                <a:schemeClr val="bg1"/>
                              </a:solidFill>
                              <a:highlight>
                                <a:srgbClr val="0000FF"/>
                              </a:highlight>
                              <a:cs typeface="+mn-cs"/>
                            </a:rPr>
                            <a:t>patty</a:t>
                          </a:r>
                          <a:r>
                            <a:rPr lang="en-US" sz="2400" dirty="0">
                              <a:cs typeface="+mn-cs"/>
                            </a:rPr>
                            <a:t>, </a:t>
                          </a:r>
                          <a:r>
                            <a:rPr lang="en-US" sz="2400" dirty="0" err="1">
                              <a:solidFill>
                                <a:schemeClr val="bg1"/>
                              </a:solidFill>
                              <a:highlight>
                                <a:srgbClr val="0000FF"/>
                              </a:highlight>
                              <a:cs typeface="+mn-cs"/>
                            </a:rPr>
                            <a:t>krabby</a:t>
                          </a:r>
                          <a:r>
                            <a:rPr lang="en-US" sz="2400" dirty="0">
                              <a:cs typeface="+mn-cs"/>
                            </a:rPr>
                            <a:t>, </a:t>
                          </a:r>
                          <a:r>
                            <a:rPr lang="en-US" sz="2400" dirty="0">
                              <a:solidFill>
                                <a:schemeClr val="bg1"/>
                              </a:solidFill>
                              <a:highlight>
                                <a:srgbClr val="000000"/>
                              </a:highlight>
                              <a:cs typeface="+mn-cs"/>
                            </a:rPr>
                            <a:t>steal</a:t>
                          </a:r>
                          <a:endParaRPr lang="he-IL" sz="2400" dirty="0">
                            <a:solidFill>
                              <a:schemeClr val="bg1"/>
                            </a:solidFill>
                            <a:highlight>
                              <a:srgbClr val="000000"/>
                            </a:highlight>
                            <a:cs typeface="+mn-cs"/>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Bahnschrift" panose="020B0502040204020203" pitchFamily="34" charset="0"/>
                              <a:ea typeface="+mn-ea"/>
                              <a:cs typeface="Arial" panose="020B0604020202020204" pitchFamily="34" charset="0"/>
                            </a:rPr>
                            <a:t>Mr.</a:t>
                          </a:r>
                          <a:r>
                            <a:rPr lang="en-US" sz="2000" b="1" kern="1200" baseline="0" dirty="0">
                              <a:solidFill>
                                <a:schemeClr val="tx1"/>
                              </a:solidFill>
                              <a:effectLst/>
                              <a:latin typeface="Bahnschrift" panose="020B0502040204020203" pitchFamily="34" charset="0"/>
                              <a:ea typeface="+mn-ea"/>
                              <a:cs typeface="Arial" panose="020B0604020202020204" pitchFamily="34" charset="0"/>
                            </a:rPr>
                            <a:t> Krabs </a:t>
                          </a:r>
                          <a14:m>
                            <m:oMath xmlns:m="http://schemas.openxmlformats.org/officeDocument/2006/math">
                              <m:r>
                                <a:rPr lang="en-US" sz="2000" b="1" i="1" kern="1200" dirty="0" smtClean="0">
                                  <a:solidFill>
                                    <a:schemeClr val="tx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000" b="1" kern="1200" dirty="0">
                              <a:solidFill>
                                <a:schemeClr val="tx1"/>
                              </a:solidFill>
                              <a:effectLst/>
                              <a:latin typeface="Bahnschrift" panose="020B0502040204020203" pitchFamily="34" charset="0"/>
                              <a:ea typeface="+mn-ea"/>
                              <a:cs typeface="Arial" panose="020B0604020202020204" pitchFamily="34" charset="0"/>
                            </a:rPr>
                            <a:t> Plankton</a:t>
                          </a:r>
                        </a:p>
                      </a:txBody>
                      <a:tcPr anchor="ctr"/>
                    </a:tc>
                    <a:extLst>
                      <a:ext uri="{0D108BD9-81ED-4DB2-BD59-A6C34878D82A}">
                        <a16:rowId xmlns:a16="http://schemas.microsoft.com/office/drawing/2014/main" val="1703390855"/>
                      </a:ext>
                    </a:extLst>
                  </a:tr>
                </a:tbl>
              </a:graphicData>
            </a:graphic>
          </p:graphicFrame>
        </mc:Choice>
        <mc:Fallback xmlns="">
          <p:graphicFrame>
            <p:nvGraphicFramePr>
              <p:cNvPr id="6" name="מציין מיקום תוכן 8">
                <a:extLst>
                  <a:ext uri="{FF2B5EF4-FFF2-40B4-BE49-F238E27FC236}">
                    <a16:creationId xmlns:a16="http://schemas.microsoft.com/office/drawing/2014/main" id="{20F09381-6EE8-4093-AFBC-11F538DD9407}"/>
                  </a:ext>
                </a:extLst>
              </p:cNvPr>
              <p:cNvGraphicFramePr>
                <a:graphicFrameLocks/>
              </p:cNvGraphicFramePr>
              <p:nvPr>
                <p:extLst>
                  <p:ext uri="{D42A27DB-BD31-4B8C-83A1-F6EECF244321}">
                    <p14:modId xmlns:p14="http://schemas.microsoft.com/office/powerpoint/2010/main" val="935926045"/>
                  </p:ext>
                </p:extLst>
              </p:nvPr>
            </p:nvGraphicFramePr>
            <p:xfrm>
              <a:off x="1722120" y="4807896"/>
              <a:ext cx="10180320" cy="1493656"/>
            </p:xfrm>
            <a:graphic>
              <a:graphicData uri="http://schemas.openxmlformats.org/drawingml/2006/table">
                <a:tbl>
                  <a:tblPr rtl="1" firstRow="1" bandRow="1">
                    <a:tableStyleId>{2A488322-F2BA-4B5B-9748-0D474271808F}</a:tableStyleId>
                  </a:tblPr>
                  <a:tblGrid>
                    <a:gridCol w="5809267">
                      <a:extLst>
                        <a:ext uri="{9D8B030D-6E8A-4147-A177-3AD203B41FA5}">
                          <a16:colId xmlns:a16="http://schemas.microsoft.com/office/drawing/2014/main" val="20001"/>
                        </a:ext>
                      </a:extLst>
                    </a:gridCol>
                    <a:gridCol w="4371053">
                      <a:extLst>
                        <a:ext uri="{9D8B030D-6E8A-4147-A177-3AD203B41FA5}">
                          <a16:colId xmlns:a16="http://schemas.microsoft.com/office/drawing/2014/main" val="20002"/>
                        </a:ext>
                      </a:extLst>
                    </a:gridCol>
                  </a:tblGrid>
                  <a:tr h="365760">
                    <a:tc>
                      <a:txBody>
                        <a:bodyPr/>
                        <a:lstStyle/>
                        <a:p>
                          <a:pPr marL="457200" algn="ctr">
                            <a:lnSpc>
                              <a:spcPct val="107000"/>
                            </a:lnSpc>
                            <a:spcAft>
                              <a:spcPts val="0"/>
                            </a:spcAft>
                          </a:pPr>
                          <a:r>
                            <a:rPr lang="en-US" sz="1800" b="1" kern="1200" dirty="0">
                              <a:solidFill>
                                <a:schemeClr val="lt1"/>
                              </a:solidFill>
                              <a:effectLst/>
                              <a:latin typeface="Bahnschrift" panose="020B0502040204020203" pitchFamily="34" charset="0"/>
                              <a:ea typeface="+mn-ea"/>
                              <a:cs typeface="Arial" panose="020B0604020202020204" pitchFamily="34" charset="0"/>
                            </a:rPr>
                            <a:t>Top 5 terms in the most dominant topic</a:t>
                          </a:r>
                        </a:p>
                      </a:txBody>
                      <a:tcPr anchor="ctr"/>
                    </a:tc>
                    <a:tc>
                      <a:txBody>
                        <a:bodyPr/>
                        <a:lstStyle/>
                        <a:p>
                          <a:pPr algn="ctr" rtl="1"/>
                          <a:endParaRPr lang="he-IL" dirty="0"/>
                        </a:p>
                      </a:txBody>
                      <a:tcPr anchor="ctr"/>
                    </a:tc>
                    <a:extLst>
                      <a:ext uri="{0D108BD9-81ED-4DB2-BD59-A6C34878D82A}">
                        <a16:rowId xmlns:a16="http://schemas.microsoft.com/office/drawing/2014/main" val="10000"/>
                      </a:ext>
                    </a:extLst>
                  </a:tr>
                  <a:tr h="539347">
                    <a:tc>
                      <a:txBody>
                        <a:bodyPr/>
                        <a:lstStyle/>
                        <a:p>
                          <a:pPr algn="ctr" rtl="1"/>
                          <a:r>
                            <a:rPr lang="en-US" sz="2400" dirty="0" err="1">
                              <a:cs typeface="+mn-cs"/>
                            </a:rPr>
                            <a:t>krabs</a:t>
                          </a:r>
                          <a:r>
                            <a:rPr lang="en-US" sz="2400" dirty="0">
                              <a:cs typeface="+mn-cs"/>
                            </a:rPr>
                            <a:t>, way, </a:t>
                          </a:r>
                          <a:r>
                            <a:rPr lang="en-US" sz="2400" dirty="0">
                              <a:solidFill>
                                <a:schemeClr val="bg1"/>
                              </a:solidFill>
                              <a:highlight>
                                <a:srgbClr val="0000FF"/>
                              </a:highlight>
                              <a:cs typeface="+mn-cs"/>
                            </a:rPr>
                            <a:t>business</a:t>
                          </a:r>
                          <a:r>
                            <a:rPr lang="en-US" sz="2400" dirty="0">
                              <a:cs typeface="+mn-cs"/>
                            </a:rPr>
                            <a:t>, </a:t>
                          </a:r>
                          <a:r>
                            <a:rPr lang="en-US" sz="2400" dirty="0">
                              <a:solidFill>
                                <a:schemeClr val="bg1"/>
                              </a:solidFill>
                              <a:highlight>
                                <a:srgbClr val="000000"/>
                              </a:highlight>
                              <a:cs typeface="+mn-cs"/>
                            </a:rPr>
                            <a:t>steal</a:t>
                          </a:r>
                          <a:r>
                            <a:rPr lang="en-US" sz="2400" dirty="0">
                              <a:cs typeface="+mn-cs"/>
                            </a:rPr>
                            <a:t>, </a:t>
                          </a:r>
                          <a:r>
                            <a:rPr lang="en-US" sz="2400" dirty="0">
                              <a:solidFill>
                                <a:schemeClr val="bg1"/>
                              </a:solidFill>
                              <a:highlight>
                                <a:srgbClr val="0000FF"/>
                              </a:highlight>
                              <a:cs typeface="+mn-cs"/>
                            </a:rPr>
                            <a:t>formula</a:t>
                          </a:r>
                          <a:endParaRPr lang="he-IL" sz="2400" dirty="0">
                            <a:solidFill>
                              <a:schemeClr val="bg1"/>
                            </a:solidFill>
                            <a:highlight>
                              <a:srgbClr val="0000FF"/>
                            </a:highlight>
                            <a:cs typeface="+mn-cs"/>
                          </a:endParaRPr>
                        </a:p>
                      </a:txBody>
                      <a:tcPr anchor="ctr"/>
                    </a:tc>
                    <a:tc>
                      <a:txBody>
                        <a:bodyPr/>
                        <a:lstStyle/>
                        <a:p>
                          <a:endParaRPr lang="he-IL"/>
                        </a:p>
                      </a:txBody>
                      <a:tcPr anchor="ctr">
                        <a:blipFill>
                          <a:blip r:embed="rId4"/>
                          <a:stretch>
                            <a:fillRect l="-133054" t="-73034" r="-279" b="-122472"/>
                          </a:stretch>
                        </a:blipFill>
                      </a:tcPr>
                    </a:tc>
                    <a:extLst>
                      <a:ext uri="{0D108BD9-81ED-4DB2-BD59-A6C34878D82A}">
                        <a16:rowId xmlns:a16="http://schemas.microsoft.com/office/drawing/2014/main" val="10001"/>
                      </a:ext>
                    </a:extLst>
                  </a:tr>
                  <a:tr h="588549">
                    <a:tc>
                      <a:txBody>
                        <a:bodyPr/>
                        <a:lstStyle/>
                        <a:p>
                          <a:pPr algn="ctr" rtl="1"/>
                          <a:r>
                            <a:rPr lang="en-US" sz="2400" dirty="0">
                              <a:cs typeface="+mn-cs"/>
                            </a:rPr>
                            <a:t>next, day, </a:t>
                          </a:r>
                          <a:r>
                            <a:rPr lang="en-US" sz="2400" dirty="0">
                              <a:solidFill>
                                <a:schemeClr val="bg1"/>
                              </a:solidFill>
                              <a:highlight>
                                <a:srgbClr val="0000FF"/>
                              </a:highlight>
                              <a:cs typeface="+mn-cs"/>
                            </a:rPr>
                            <a:t>patty</a:t>
                          </a:r>
                          <a:r>
                            <a:rPr lang="en-US" sz="2400" dirty="0">
                              <a:cs typeface="+mn-cs"/>
                            </a:rPr>
                            <a:t>, </a:t>
                          </a:r>
                          <a:r>
                            <a:rPr lang="en-US" sz="2400" dirty="0" err="1">
                              <a:solidFill>
                                <a:schemeClr val="bg1"/>
                              </a:solidFill>
                              <a:highlight>
                                <a:srgbClr val="0000FF"/>
                              </a:highlight>
                              <a:cs typeface="+mn-cs"/>
                            </a:rPr>
                            <a:t>krabby</a:t>
                          </a:r>
                          <a:r>
                            <a:rPr lang="en-US" sz="2400" dirty="0">
                              <a:cs typeface="+mn-cs"/>
                            </a:rPr>
                            <a:t>, </a:t>
                          </a:r>
                          <a:r>
                            <a:rPr lang="en-US" sz="2400" dirty="0">
                              <a:solidFill>
                                <a:schemeClr val="bg1"/>
                              </a:solidFill>
                              <a:highlight>
                                <a:srgbClr val="000000"/>
                              </a:highlight>
                              <a:cs typeface="+mn-cs"/>
                            </a:rPr>
                            <a:t>steal</a:t>
                          </a:r>
                          <a:endParaRPr lang="he-IL" sz="2400" dirty="0">
                            <a:solidFill>
                              <a:schemeClr val="bg1"/>
                            </a:solidFill>
                            <a:highlight>
                              <a:srgbClr val="000000"/>
                            </a:highlight>
                            <a:cs typeface="+mn-cs"/>
                          </a:endParaRPr>
                        </a:p>
                      </a:txBody>
                      <a:tcPr anchor="ctr"/>
                    </a:tc>
                    <a:tc>
                      <a:txBody>
                        <a:bodyPr/>
                        <a:lstStyle/>
                        <a:p>
                          <a:endParaRPr lang="he-IL"/>
                        </a:p>
                      </a:txBody>
                      <a:tcPr anchor="ctr">
                        <a:blipFill>
                          <a:blip r:embed="rId4"/>
                          <a:stretch>
                            <a:fillRect l="-133054" t="-158763" r="-279" b="-12371"/>
                          </a:stretch>
                        </a:blipFill>
                      </a:tcPr>
                    </a:tc>
                    <a:extLst>
                      <a:ext uri="{0D108BD9-81ED-4DB2-BD59-A6C34878D82A}">
                        <a16:rowId xmlns:a16="http://schemas.microsoft.com/office/drawing/2014/main" val="1703390855"/>
                      </a:ext>
                    </a:extLst>
                  </a:tr>
                </a:tbl>
              </a:graphicData>
            </a:graphic>
          </p:graphicFrame>
        </mc:Fallback>
      </mc:AlternateContent>
      <p:pic>
        <p:nvPicPr>
          <p:cNvPr id="7" name="Picture 2" descr="×ª××¦××ª ×ª××× × ×¢×××¨ âªspongebob iconâ¬â">
            <a:extLst>
              <a:ext uri="{FF2B5EF4-FFF2-40B4-BE49-F238E27FC236}">
                <a16:creationId xmlns:a16="http://schemas.microsoft.com/office/drawing/2014/main" id="{460D8B8A-FB5B-4870-A8B1-4D0A3E635C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779" y="2240016"/>
            <a:ext cx="845945" cy="9079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0" descr="×ª××¦××ª ×ª××× × ×¢×××¨ âªmr krabs iconâ¬â">
            <a:extLst>
              <a:ext uri="{FF2B5EF4-FFF2-40B4-BE49-F238E27FC236}">
                <a16:creationId xmlns:a16="http://schemas.microsoft.com/office/drawing/2014/main" id="{CB710ACA-E16E-4381-9B6D-EC1642DF93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397" y="2240016"/>
            <a:ext cx="845945" cy="9079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ª××¦××ª ×ª××× × ×¢×××¨ âªspongebob iconâ¬â">
            <a:extLst>
              <a:ext uri="{FF2B5EF4-FFF2-40B4-BE49-F238E27FC236}">
                <a16:creationId xmlns:a16="http://schemas.microsoft.com/office/drawing/2014/main" id="{F78917B4-6B2A-43AF-9663-80544C45B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783" y="3710038"/>
            <a:ext cx="845945" cy="9079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ª××× × ×§×©××¨×">
            <a:extLst>
              <a:ext uri="{FF2B5EF4-FFF2-40B4-BE49-F238E27FC236}">
                <a16:creationId xmlns:a16="http://schemas.microsoft.com/office/drawing/2014/main" id="{2B2ECE53-EBAE-4D80-BDE2-A02A817390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4633" y="3710038"/>
            <a:ext cx="578905" cy="7984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ª××¦××ª ×ª××× × ×¢×××¨ âªplankton iconâ¬â">
            <a:extLst>
              <a:ext uri="{FF2B5EF4-FFF2-40B4-BE49-F238E27FC236}">
                <a16:creationId xmlns:a16="http://schemas.microsoft.com/office/drawing/2014/main" id="{8CCA4F3E-6EDA-41B5-9494-BA5AF0D49A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117379"/>
            <a:ext cx="752555" cy="950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ª××¦××ª ×ª××× × ×¢×××¨ âªmr krabs iconâ¬â">
            <a:extLst>
              <a:ext uri="{FF2B5EF4-FFF2-40B4-BE49-F238E27FC236}">
                <a16:creationId xmlns:a16="http://schemas.microsoft.com/office/drawing/2014/main" id="{853F52F4-14FC-483C-9BF8-41DA46341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111" y="5158092"/>
            <a:ext cx="847231" cy="909328"/>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D09564C5-4B61-493D-AF6E-A20D346C0884}"/>
              </a:ext>
            </a:extLst>
          </p:cNvPr>
          <p:cNvSpPr>
            <a:spLocks noGrp="1"/>
          </p:cNvSpPr>
          <p:nvPr>
            <p:ph type="sldNum" sz="quarter" idx="12"/>
          </p:nvPr>
        </p:nvSpPr>
        <p:spPr/>
        <p:txBody>
          <a:bodyPr/>
          <a:lstStyle/>
          <a:p>
            <a:fld id="{1D011A9C-DC73-4A1A-8179-C21A35DB6D88}" type="slidenum">
              <a:rPr lang="he-IL" smtClean="0"/>
              <a:t>31</a:t>
            </a:fld>
            <a:endParaRPr lang="he-IL"/>
          </a:p>
        </p:txBody>
      </p:sp>
    </p:spTree>
    <p:extLst>
      <p:ext uri="{BB962C8B-B14F-4D97-AF65-F5344CB8AC3E}">
        <p14:creationId xmlns:p14="http://schemas.microsoft.com/office/powerpoint/2010/main" val="331571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4C1A14-B37B-45CD-A20B-D3FD2782214A}"/>
              </a:ext>
            </a:extLst>
          </p:cNvPr>
          <p:cNvPicPr>
            <a:picLocks noChangeAspect="1"/>
          </p:cNvPicPr>
          <p:nvPr/>
        </p:nvPicPr>
        <p:blipFill>
          <a:blip r:embed="rId3"/>
          <a:stretch>
            <a:fillRect/>
          </a:stretch>
        </p:blipFill>
        <p:spPr>
          <a:xfrm>
            <a:off x="1036320" y="-3475701"/>
            <a:ext cx="10303598" cy="9798532"/>
          </a:xfrm>
          <a:prstGeom prst="rect">
            <a:avLst/>
          </a:prstGeom>
        </p:spPr>
      </p:pic>
      <p:sp>
        <p:nvSpPr>
          <p:cNvPr id="2" name="Title 1">
            <a:extLst>
              <a:ext uri="{FF2B5EF4-FFF2-40B4-BE49-F238E27FC236}">
                <a16:creationId xmlns:a16="http://schemas.microsoft.com/office/drawing/2014/main" id="{73489C3F-0221-47A5-8B42-B2A222088858}"/>
              </a:ext>
            </a:extLst>
          </p:cNvPr>
          <p:cNvSpPr>
            <a:spLocks noGrp="1"/>
          </p:cNvSpPr>
          <p:nvPr>
            <p:ph type="title"/>
          </p:nvPr>
        </p:nvSpPr>
        <p:spPr/>
        <p:txBody>
          <a:bodyPr/>
          <a:lstStyle/>
          <a:p>
            <a:r>
              <a:rPr lang="en-US" dirty="0"/>
              <a:t>Results</a:t>
            </a:r>
            <a:br>
              <a:rPr lang="en-US" dirty="0"/>
            </a:br>
            <a:r>
              <a:rPr lang="en-US" sz="3200" dirty="0"/>
              <a:t>Conversational sentiment</a:t>
            </a:r>
            <a:endParaRPr lang="he-IL" sz="3200" dirty="0"/>
          </a:p>
        </p:txBody>
      </p:sp>
      <p:sp>
        <p:nvSpPr>
          <p:cNvPr id="3" name="Content Placeholder 2">
            <a:extLst>
              <a:ext uri="{FF2B5EF4-FFF2-40B4-BE49-F238E27FC236}">
                <a16:creationId xmlns:a16="http://schemas.microsoft.com/office/drawing/2014/main" id="{BC8F9BEC-67D3-4C9B-ACF5-63C338DFDF1E}"/>
              </a:ext>
            </a:extLst>
          </p:cNvPr>
          <p:cNvSpPr>
            <a:spLocks noGrp="1"/>
          </p:cNvSpPr>
          <p:nvPr>
            <p:ph idx="1"/>
          </p:nvPr>
        </p:nvSpPr>
        <p:spPr>
          <a:xfrm>
            <a:off x="1097280" y="1845734"/>
            <a:ext cx="10058400" cy="4023360"/>
          </a:xfrm>
        </p:spPr>
        <p:txBody>
          <a:bodyPr/>
          <a:lstStyle/>
          <a:p>
            <a:pPr marL="342900" lvl="0" indent="-342900" algn="l" rtl="0">
              <a:lnSpc>
                <a:spcPct val="100000"/>
              </a:lnSpc>
              <a:spcBef>
                <a:spcPct val="20000"/>
              </a:spcBef>
              <a:spcAft>
                <a:spcPts val="0"/>
              </a:spcAft>
              <a:buClrTx/>
              <a:buSzTx/>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We compared the sentiment of each character with the sentiment dictated by his conversations with other characters:</a:t>
            </a:r>
          </a:p>
          <a:p>
            <a:pPr marL="818388" lvl="2" indent="-342900" algn="l" rtl="0">
              <a:lnSpc>
                <a:spcPct val="100000"/>
              </a:lnSpc>
              <a:spcBef>
                <a:spcPct val="20000"/>
              </a:spcBef>
              <a:spcAft>
                <a:spcPts val="0"/>
              </a:spcAft>
              <a:buClrTx/>
              <a:buFont typeface="Arial" pitchFamily="34" charset="0"/>
              <a:buChar char="•"/>
            </a:pPr>
            <a:r>
              <a:rPr lang="en-GB" sz="2200" dirty="0">
                <a:solidFill>
                  <a:prstClr val="black"/>
                </a:solidFill>
                <a:latin typeface="Arial" panose="020B0604020202020204" pitchFamily="34" charset="0"/>
                <a:cs typeface="Arial" panose="020B0604020202020204" pitchFamily="34" charset="0"/>
              </a:rPr>
              <a:t>We can not significantly conclude that a positive character affects a negative character in their conversations (or vice versa).</a:t>
            </a:r>
            <a:endParaRPr lang="en-US" sz="2200" dirty="0">
              <a:solidFill>
                <a:prstClr val="black"/>
              </a:solidFill>
              <a:latin typeface="Arial" panose="020B0604020202020204" pitchFamily="34" charset="0"/>
              <a:cs typeface="Arial" panose="020B0604020202020204" pitchFamily="34" charset="0"/>
            </a:endParaRPr>
          </a:p>
          <a:p>
            <a:pPr marL="342900" lvl="0" indent="-342900" algn="l" rtl="0">
              <a:lnSpc>
                <a:spcPct val="100000"/>
              </a:lnSpc>
              <a:spcBef>
                <a:spcPct val="20000"/>
              </a:spcBef>
              <a:spcAft>
                <a:spcPts val="0"/>
              </a:spcAft>
              <a:buClrTx/>
              <a:buSzTx/>
              <a:buFont typeface="Arial" pitchFamily="34" charset="0"/>
              <a:buChar char="•"/>
            </a:pPr>
            <a:endParaRPr lang="en-US" sz="2800" dirty="0">
              <a:solidFill>
                <a:prstClr val="black"/>
              </a:solidFill>
              <a:latin typeface="Arial" panose="020B0604020202020204" pitchFamily="34" charset="0"/>
              <a:cs typeface="Arial" panose="020B0604020202020204" pitchFamily="34" charset="0"/>
            </a:endParaRPr>
          </a:p>
          <a:p>
            <a:pPr algn="l" rtl="0"/>
            <a:endParaRPr lang="he-IL" dirty="0"/>
          </a:p>
        </p:txBody>
      </p:sp>
      <p:sp>
        <p:nvSpPr>
          <p:cNvPr id="4" name="Slide Number Placeholder 3">
            <a:extLst>
              <a:ext uri="{FF2B5EF4-FFF2-40B4-BE49-F238E27FC236}">
                <a16:creationId xmlns:a16="http://schemas.microsoft.com/office/drawing/2014/main" id="{69776DB1-83B1-4EF4-A8D0-EE05516B203E}"/>
              </a:ext>
            </a:extLst>
          </p:cNvPr>
          <p:cNvSpPr>
            <a:spLocks noGrp="1"/>
          </p:cNvSpPr>
          <p:nvPr>
            <p:ph type="sldNum" sz="quarter" idx="12"/>
          </p:nvPr>
        </p:nvSpPr>
        <p:spPr/>
        <p:txBody>
          <a:bodyPr/>
          <a:lstStyle/>
          <a:p>
            <a:fld id="{1D011A9C-DC73-4A1A-8179-C21A35DB6D88}" type="slidenum">
              <a:rPr lang="he-IL" smtClean="0"/>
              <a:t>32</a:t>
            </a:fld>
            <a:endParaRPr lang="he-IL"/>
          </a:p>
        </p:txBody>
      </p:sp>
    </p:spTree>
    <p:extLst>
      <p:ext uri="{BB962C8B-B14F-4D97-AF65-F5344CB8AC3E}">
        <p14:creationId xmlns:p14="http://schemas.microsoft.com/office/powerpoint/2010/main" val="2079940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0A2271-DFCB-42EA-8276-02E25780BEBC}"/>
              </a:ext>
            </a:extLst>
          </p:cNvPr>
          <p:cNvPicPr>
            <a:picLocks noChangeAspect="1"/>
          </p:cNvPicPr>
          <p:nvPr/>
        </p:nvPicPr>
        <p:blipFill>
          <a:blip r:embed="rId2"/>
          <a:stretch>
            <a:fillRect/>
          </a:stretch>
        </p:blipFill>
        <p:spPr>
          <a:xfrm>
            <a:off x="5228773" y="767845"/>
            <a:ext cx="6963227" cy="5570580"/>
          </a:xfrm>
          <a:prstGeom prst="rect">
            <a:avLst/>
          </a:prstGeom>
        </p:spPr>
      </p:pic>
      <p:sp>
        <p:nvSpPr>
          <p:cNvPr id="3" name="Content Placeholder 2">
            <a:extLst>
              <a:ext uri="{FF2B5EF4-FFF2-40B4-BE49-F238E27FC236}">
                <a16:creationId xmlns:a16="http://schemas.microsoft.com/office/drawing/2014/main" id="{A998AD24-6B8A-4656-AD6F-1751FEDA3636}"/>
              </a:ext>
            </a:extLst>
          </p:cNvPr>
          <p:cNvSpPr>
            <a:spLocks noGrp="1"/>
          </p:cNvSpPr>
          <p:nvPr>
            <p:ph idx="1"/>
          </p:nvPr>
        </p:nvSpPr>
        <p:spPr>
          <a:xfrm>
            <a:off x="954666" y="1845734"/>
            <a:ext cx="4346456" cy="4023360"/>
          </a:xfrm>
        </p:spPr>
        <p:txBody>
          <a:bodyPr/>
          <a:lstStyle/>
          <a:p>
            <a:pPr marL="342900" lvl="0" indent="-342900" algn="l" rtl="0">
              <a:lnSpc>
                <a:spcPct val="100000"/>
              </a:lnSpc>
              <a:spcBef>
                <a:spcPct val="20000"/>
              </a:spcBef>
              <a:spcAft>
                <a:spcPts val="0"/>
              </a:spcAft>
              <a:buClrTx/>
              <a:buSzTx/>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Topic overlap of </a:t>
            </a:r>
            <a:r>
              <a:rPr lang="en-US" sz="2800" dirty="0" err="1">
                <a:solidFill>
                  <a:prstClr val="black"/>
                </a:solidFill>
                <a:latin typeface="Arial" panose="020B0604020202020204" pitchFamily="34" charset="0"/>
                <a:cs typeface="Arial" panose="020B0604020202020204" pitchFamily="34" charset="0"/>
              </a:rPr>
              <a:t>charact</a:t>
            </a:r>
            <a:r>
              <a:rPr lang="en-US" sz="2800" dirty="0">
                <a:solidFill>
                  <a:prstClr val="black"/>
                </a:solidFill>
                <a:latin typeface="Arial" panose="020B0604020202020204" pitchFamily="34" charset="0"/>
                <a:cs typeface="Arial" panose="020B0604020202020204" pitchFamily="34" charset="0"/>
              </a:rPr>
              <a:t>.:</a:t>
            </a:r>
          </a:p>
          <a:p>
            <a:pPr marL="635508" lvl="1" indent="-342900" algn="l" rtl="0">
              <a:lnSpc>
                <a:spcPct val="100000"/>
              </a:lnSpc>
              <a:spcBef>
                <a:spcPct val="20000"/>
              </a:spcBef>
              <a:spcAft>
                <a:spcPts val="0"/>
              </a:spcAft>
              <a:buClrTx/>
              <a:buFont typeface="Arial" pitchFamily="34" charset="0"/>
              <a:buChar char="•"/>
            </a:pPr>
            <a:r>
              <a:rPr lang="en-US" dirty="0" err="1">
                <a:solidFill>
                  <a:srgbClr val="9AA62A"/>
                </a:solidFill>
                <a:latin typeface="Arial" panose="020B0604020202020204" pitchFamily="34" charset="0"/>
                <a:cs typeface="Arial" panose="020B0604020202020204" pitchFamily="34" charset="0"/>
              </a:rPr>
              <a:t>Spongebob</a:t>
            </a:r>
            <a:r>
              <a:rPr lang="en-US" dirty="0">
                <a:solidFill>
                  <a:srgbClr val="9AA62A"/>
                </a:solidFill>
                <a:latin typeface="Arial" panose="020B0604020202020204" pitchFamily="34" charset="0"/>
                <a:cs typeface="Arial" panose="020B0604020202020204" pitchFamily="34" charset="0"/>
              </a:rPr>
              <a:t>, Patrick, Squidward, Mr. </a:t>
            </a:r>
            <a:r>
              <a:rPr lang="en-US" dirty="0" err="1">
                <a:solidFill>
                  <a:srgbClr val="9AA62A"/>
                </a:solidFill>
                <a:latin typeface="Arial" panose="020B0604020202020204" pitchFamily="34" charset="0"/>
                <a:cs typeface="Arial" panose="020B0604020202020204" pitchFamily="34" charset="0"/>
              </a:rPr>
              <a:t>Krabs</a:t>
            </a:r>
            <a:r>
              <a:rPr lang="en-US" dirty="0">
                <a:solidFill>
                  <a:srgbClr val="9AA62A"/>
                </a:solidFill>
                <a:latin typeface="Arial" panose="020B0604020202020204" pitchFamily="34" charset="0"/>
                <a:cs typeface="Arial" panose="020B0604020202020204" pitchFamily="34" charset="0"/>
              </a:rPr>
              <a:t>, </a:t>
            </a:r>
            <a:r>
              <a:rPr lang="en-US" dirty="0" err="1">
                <a:solidFill>
                  <a:srgbClr val="9AA62A"/>
                </a:solidFill>
                <a:latin typeface="Arial" panose="020B0604020202020204" pitchFamily="34" charset="0"/>
                <a:cs typeface="Arial" panose="020B0604020202020204" pitchFamily="34" charset="0"/>
              </a:rPr>
              <a:t>Squiliam</a:t>
            </a:r>
            <a:endParaRPr lang="en-US" dirty="0">
              <a:solidFill>
                <a:srgbClr val="9AA62A"/>
              </a:solidFill>
              <a:latin typeface="Arial" panose="020B0604020202020204" pitchFamily="34" charset="0"/>
              <a:cs typeface="Arial" panose="020B0604020202020204" pitchFamily="34" charset="0"/>
            </a:endParaRPr>
          </a:p>
          <a:p>
            <a:pPr marL="635508" lvl="1" indent="-342900" algn="l" rtl="0">
              <a:lnSpc>
                <a:spcPct val="100000"/>
              </a:lnSpc>
              <a:spcBef>
                <a:spcPct val="20000"/>
              </a:spcBef>
              <a:spcAft>
                <a:spcPts val="0"/>
              </a:spcAft>
              <a:buClrTx/>
              <a:buFont typeface="Arial" pitchFamily="34" charset="0"/>
              <a:buChar char="•"/>
            </a:pPr>
            <a:r>
              <a:rPr lang="en-US" dirty="0">
                <a:solidFill>
                  <a:schemeClr val="tx1">
                    <a:lumMod val="50000"/>
                    <a:lumOff val="50000"/>
                  </a:schemeClr>
                </a:solidFill>
                <a:latin typeface="Arial" panose="020B0604020202020204" pitchFamily="34" charset="0"/>
                <a:cs typeface="Arial" panose="020B0604020202020204" pitchFamily="34" charset="0"/>
              </a:rPr>
              <a:t>Larry, Sandy, Pearl, Garry</a:t>
            </a:r>
          </a:p>
          <a:p>
            <a:pPr marL="635508" lvl="1" indent="-342900" algn="l" rtl="0">
              <a:lnSpc>
                <a:spcPct val="100000"/>
              </a:lnSpc>
              <a:spcBef>
                <a:spcPct val="20000"/>
              </a:spcBef>
              <a:spcAft>
                <a:spcPts val="0"/>
              </a:spcAft>
              <a:buClrTx/>
              <a:buFont typeface="Arial" pitchFamily="34" charset="0"/>
              <a:buChar char="•"/>
            </a:pPr>
            <a:r>
              <a:rPr lang="en-US" dirty="0">
                <a:solidFill>
                  <a:srgbClr val="1B11ED"/>
                </a:solidFill>
                <a:latin typeface="Arial" panose="020B0604020202020204" pitchFamily="34" charset="0"/>
                <a:cs typeface="Arial" panose="020B0604020202020204" pitchFamily="34" charset="0"/>
              </a:rPr>
              <a:t>Plankton, Mermaid-man, Barnacle Boy, Karen, Mrs. Puff</a:t>
            </a:r>
          </a:p>
          <a:p>
            <a:pPr marL="342900" indent="-342900" algn="l" rtl="0">
              <a:lnSpc>
                <a:spcPct val="100000"/>
              </a:lnSpc>
              <a:spcBef>
                <a:spcPct val="20000"/>
              </a:spcBef>
              <a:spcAft>
                <a:spcPts val="0"/>
              </a:spcAft>
              <a:buClrTx/>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Conversation length varies between </a:t>
            </a:r>
            <a:r>
              <a:rPr lang="en-US" sz="2800" dirty="0" err="1">
                <a:solidFill>
                  <a:prstClr val="black"/>
                </a:solidFill>
                <a:latin typeface="Arial" panose="020B0604020202020204" pitchFamily="34" charset="0"/>
                <a:cs typeface="Arial" panose="020B0604020202020204" pitchFamily="34" charset="0"/>
              </a:rPr>
              <a:t>charact</a:t>
            </a:r>
            <a:r>
              <a:rPr lang="en-US" sz="2800" dirty="0">
                <a:solidFill>
                  <a:prstClr val="black"/>
                </a:solidFill>
                <a:latin typeface="Arial" panose="020B0604020202020204" pitchFamily="34" charset="0"/>
                <a:cs typeface="Arial" panose="020B0604020202020204" pitchFamily="34" charset="0"/>
              </a:rPr>
              <a:t>. </a:t>
            </a:r>
          </a:p>
          <a:p>
            <a:pPr marL="342900" indent="-342900" algn="l" rtl="0">
              <a:lnSpc>
                <a:spcPct val="100000"/>
              </a:lnSpc>
              <a:spcBef>
                <a:spcPct val="20000"/>
              </a:spcBef>
              <a:spcAft>
                <a:spcPts val="0"/>
              </a:spcAft>
              <a:buClrTx/>
              <a:buFont typeface="Arial" pitchFamily="34" charset="0"/>
              <a:buChar char="•"/>
            </a:pPr>
            <a:endParaRPr lang="en-US" dirty="0">
              <a:solidFill>
                <a:srgbClr val="1B11ED"/>
              </a:solidFill>
              <a:latin typeface="Arial" panose="020B0604020202020204" pitchFamily="34" charset="0"/>
              <a:cs typeface="Arial" panose="020B0604020202020204" pitchFamily="34" charset="0"/>
            </a:endParaRPr>
          </a:p>
          <a:p>
            <a:pPr marL="635508" lvl="1" indent="-342900" algn="l" rtl="0">
              <a:lnSpc>
                <a:spcPct val="100000"/>
              </a:lnSpc>
              <a:spcBef>
                <a:spcPct val="20000"/>
              </a:spcBef>
              <a:spcAft>
                <a:spcPts val="0"/>
              </a:spcAft>
              <a:buClrTx/>
              <a:buFont typeface="Arial" pitchFamily="34" charset="0"/>
              <a:buChar char="•"/>
            </a:pPr>
            <a:endParaRPr lang="en-US" dirty="0">
              <a:solidFill>
                <a:srgbClr val="7030A0"/>
              </a:solidFill>
              <a:latin typeface="Arial" panose="020B0604020202020204" pitchFamily="34" charset="0"/>
              <a:cs typeface="Arial" panose="020B0604020202020204" pitchFamily="34" charset="0"/>
            </a:endParaRPr>
          </a:p>
          <a:p>
            <a:pPr marL="635508" lvl="1" indent="-342900" algn="l" rtl="0">
              <a:lnSpc>
                <a:spcPct val="100000"/>
              </a:lnSpc>
              <a:spcBef>
                <a:spcPct val="20000"/>
              </a:spcBef>
              <a:spcAft>
                <a:spcPts val="0"/>
              </a:spcAft>
              <a:buClrTx/>
              <a:buFont typeface="Arial" pitchFamily="34" charset="0"/>
              <a:buChar char="•"/>
            </a:pPr>
            <a:endParaRPr lang="he-IL" dirty="0"/>
          </a:p>
        </p:txBody>
      </p:sp>
      <p:pic>
        <p:nvPicPr>
          <p:cNvPr id="1026" name="Picture 2" descr="×ª××¦××ª ×ª××× × ×¢×××¨ âªspongebob iconâ¬â">
            <a:extLst>
              <a:ext uri="{FF2B5EF4-FFF2-40B4-BE49-F238E27FC236}">
                <a16:creationId xmlns:a16="http://schemas.microsoft.com/office/drawing/2014/main" id="{60914085-831A-4558-BD7E-F3407846A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9374" y="3341026"/>
            <a:ext cx="395250" cy="4242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C9BCED-5D74-4A86-9683-F4D10D719B89}"/>
              </a:ext>
            </a:extLst>
          </p:cNvPr>
          <p:cNvSpPr>
            <a:spLocks noGrp="1"/>
          </p:cNvSpPr>
          <p:nvPr>
            <p:ph type="title"/>
          </p:nvPr>
        </p:nvSpPr>
        <p:spPr>
          <a:xfrm>
            <a:off x="1097280" y="286603"/>
            <a:ext cx="6670926" cy="1450757"/>
          </a:xfrm>
        </p:spPr>
        <p:txBody>
          <a:bodyPr/>
          <a:lstStyle/>
          <a:p>
            <a:r>
              <a:rPr lang="en-US" dirty="0"/>
              <a:t>Results</a:t>
            </a:r>
            <a:br>
              <a:rPr lang="en-US" dirty="0"/>
            </a:br>
            <a:r>
              <a:rPr lang="en-US" sz="3200" dirty="0"/>
              <a:t>Social Network</a:t>
            </a:r>
            <a:endParaRPr lang="he-IL" dirty="0"/>
          </a:p>
        </p:txBody>
      </p:sp>
      <p:pic>
        <p:nvPicPr>
          <p:cNvPr id="1028" name="Picture 4" descr="×ª××× × ×§×©××¨×">
            <a:extLst>
              <a:ext uri="{FF2B5EF4-FFF2-40B4-BE49-F238E27FC236}">
                <a16:creationId xmlns:a16="http://schemas.microsoft.com/office/drawing/2014/main" id="{217E3E71-60C9-4BAF-8C25-5DC4AD292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5422" y="1575804"/>
            <a:ext cx="520467" cy="717886"/>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9">
            <a:extLst>
              <a:ext uri="{FF2B5EF4-FFF2-40B4-BE49-F238E27FC236}">
                <a16:creationId xmlns:a16="http://schemas.microsoft.com/office/drawing/2014/main" id="{0DCEBD42-C8A0-48C0-8625-35B3CF1C20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3075" y="1113883"/>
            <a:ext cx="520467" cy="623477"/>
          </a:xfrm>
          <a:prstGeom prst="rect">
            <a:avLst/>
          </a:prstGeom>
        </p:spPr>
      </p:pic>
      <p:pic>
        <p:nvPicPr>
          <p:cNvPr id="1030" name="Picture 6" descr="×ª××¦××ª ×ª××× × ×¢×××¨ âªplankton iconâ¬â">
            <a:extLst>
              <a:ext uri="{FF2B5EF4-FFF2-40B4-BE49-F238E27FC236}">
                <a16:creationId xmlns:a16="http://schemas.microsoft.com/office/drawing/2014/main" id="{8B0AED3D-A457-4AD3-9AE6-2A2EF4E30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9526" y="438750"/>
            <a:ext cx="611772" cy="7723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ª××× × ×§×©××¨×">
            <a:extLst>
              <a:ext uri="{FF2B5EF4-FFF2-40B4-BE49-F238E27FC236}">
                <a16:creationId xmlns:a16="http://schemas.microsoft.com/office/drawing/2014/main" id="{03F4D3C5-71CB-4DAF-AF22-FECC12ECA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0256" y="329388"/>
            <a:ext cx="446358" cy="88167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ª××× × ×§×©××¨×">
            <a:extLst>
              <a:ext uri="{FF2B5EF4-FFF2-40B4-BE49-F238E27FC236}">
                <a16:creationId xmlns:a16="http://schemas.microsoft.com/office/drawing/2014/main" id="{02CD90B5-576F-46EA-BA6E-E18CEF2CFAE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038" name="Picture 14" descr="×ª××× × ×§×©××¨×">
            <a:extLst>
              <a:ext uri="{FF2B5EF4-FFF2-40B4-BE49-F238E27FC236}">
                <a16:creationId xmlns:a16="http://schemas.microsoft.com/office/drawing/2014/main" id="{94592D27-AD6A-439E-8035-D1B39E081F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34" y="718449"/>
            <a:ext cx="532517" cy="7908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ª××× × ×§×©××¨×">
            <a:extLst>
              <a:ext uri="{FF2B5EF4-FFF2-40B4-BE49-F238E27FC236}">
                <a16:creationId xmlns:a16="http://schemas.microsoft.com/office/drawing/2014/main" id="{E38C64F8-24A3-4DF4-842A-07C4CA64B5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2139" y="5625813"/>
            <a:ext cx="638147" cy="64386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ª××× × ×§×©××¨×">
            <a:extLst>
              <a:ext uri="{FF2B5EF4-FFF2-40B4-BE49-F238E27FC236}">
                <a16:creationId xmlns:a16="http://schemas.microsoft.com/office/drawing/2014/main" id="{2D89BE6F-ED6D-43F6-ACA7-958814A268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1317" y="5736327"/>
            <a:ext cx="544236" cy="5333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ª××¦××ª ×ª××× × ×¢×××¨ âªmr krabs iconâ¬â">
            <a:extLst>
              <a:ext uri="{FF2B5EF4-FFF2-40B4-BE49-F238E27FC236}">
                <a16:creationId xmlns:a16="http://schemas.microsoft.com/office/drawing/2014/main" id="{11B61518-4E6F-4596-ADB8-905323355E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0609" y="4878338"/>
            <a:ext cx="448035" cy="48460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ª××× × ×§×©××¨×">
            <a:extLst>
              <a:ext uri="{FF2B5EF4-FFF2-40B4-BE49-F238E27FC236}">
                <a16:creationId xmlns:a16="http://schemas.microsoft.com/office/drawing/2014/main" id="{6E4E1BA9-2EBE-4800-A3A5-376B4643B6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5574" y="3746712"/>
            <a:ext cx="618026" cy="46424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ª××¦××ª ×ª××× × ×¢×××¨ âªkaren spongebob iconâ¬â">
            <a:extLst>
              <a:ext uri="{FF2B5EF4-FFF2-40B4-BE49-F238E27FC236}">
                <a16:creationId xmlns:a16="http://schemas.microsoft.com/office/drawing/2014/main" id="{9601D1AD-7752-4D9A-95E9-BE2F1DA89E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8091" y="2808531"/>
            <a:ext cx="618995" cy="46424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ª××¦××ª ×ª××× × ×¢×××¨ âªpearl spongebob iconâ¬â">
            <a:extLst>
              <a:ext uri="{FF2B5EF4-FFF2-40B4-BE49-F238E27FC236}">
                <a16:creationId xmlns:a16="http://schemas.microsoft.com/office/drawing/2014/main" id="{CD6B0DE0-CD50-491D-BD28-3B8E068185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50321" y="1845734"/>
            <a:ext cx="533482" cy="64959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ª××× × ×§×©××¨×">
            <a:extLst>
              <a:ext uri="{FF2B5EF4-FFF2-40B4-BE49-F238E27FC236}">
                <a16:creationId xmlns:a16="http://schemas.microsoft.com/office/drawing/2014/main" id="{55970E15-041B-4C17-BF59-B3CDA216853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17304" y="5493614"/>
            <a:ext cx="732682" cy="50938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ª××¦××ª ×ª××× × ×¢×××¨ âªsandy spongebob iconâ¬â">
            <a:extLst>
              <a:ext uri="{FF2B5EF4-FFF2-40B4-BE49-F238E27FC236}">
                <a16:creationId xmlns:a16="http://schemas.microsoft.com/office/drawing/2014/main" id="{99A9CE2C-B744-4C2D-94A7-912BA5BF17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77988" y="4210957"/>
            <a:ext cx="520467" cy="7283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B18D398-D552-4854-8A05-9451BDEED0E4}"/>
              </a:ext>
            </a:extLst>
          </p:cNvPr>
          <p:cNvSpPr>
            <a:spLocks noGrp="1"/>
          </p:cNvSpPr>
          <p:nvPr>
            <p:ph type="sldNum" sz="quarter" idx="12"/>
          </p:nvPr>
        </p:nvSpPr>
        <p:spPr/>
        <p:txBody>
          <a:bodyPr/>
          <a:lstStyle/>
          <a:p>
            <a:fld id="{1D011A9C-DC73-4A1A-8179-C21A35DB6D88}" type="slidenum">
              <a:rPr lang="he-IL" smtClean="0"/>
              <a:t>33</a:t>
            </a:fld>
            <a:endParaRPr lang="he-IL"/>
          </a:p>
        </p:txBody>
      </p:sp>
    </p:spTree>
    <p:extLst>
      <p:ext uri="{BB962C8B-B14F-4D97-AF65-F5344CB8AC3E}">
        <p14:creationId xmlns:p14="http://schemas.microsoft.com/office/powerpoint/2010/main" val="3884967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D58E-D6F5-49A4-A8CE-E3C696B5490A}"/>
              </a:ext>
            </a:extLst>
          </p:cNvPr>
          <p:cNvSpPr>
            <a:spLocks noGrp="1"/>
          </p:cNvSpPr>
          <p:nvPr>
            <p:ph type="title"/>
          </p:nvPr>
        </p:nvSpPr>
        <p:spPr/>
        <p:txBody>
          <a:bodyPr/>
          <a:lstStyle/>
          <a:p>
            <a:r>
              <a:rPr lang="en-US" dirty="0"/>
              <a:t>Results</a:t>
            </a:r>
            <a:br>
              <a:rPr lang="en-US" dirty="0"/>
            </a:br>
            <a:r>
              <a:rPr lang="en-US" sz="3200" dirty="0"/>
              <a:t>Additional Metrics</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D2075E-1BF3-43EF-B648-D23FC60D95A9}"/>
                  </a:ext>
                </a:extLst>
              </p:cNvPr>
              <p:cNvSpPr>
                <a:spLocks noGrp="1"/>
              </p:cNvSpPr>
              <p:nvPr>
                <p:ph idx="1"/>
              </p:nvPr>
            </p:nvSpPr>
            <p:spPr>
              <a:xfrm>
                <a:off x="1097280" y="1845734"/>
                <a:ext cx="10058400" cy="4023360"/>
              </a:xfrm>
            </p:spPr>
            <p:txBody>
              <a:bodyPr>
                <a:normAutofit/>
              </a:bodyPr>
              <a:lstStyle/>
              <a:p>
                <a:pPr marL="342900" lvl="0" indent="-342900" algn="l" rtl="0">
                  <a:lnSpc>
                    <a:spcPct val="100000"/>
                  </a:lnSpc>
                  <a:spcBef>
                    <a:spcPct val="20000"/>
                  </a:spcBef>
                  <a:spcAft>
                    <a:spcPts val="0"/>
                  </a:spcAft>
                  <a:buClrTx/>
                  <a:buSzTx/>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Based on the social network of conversations, we measured:</a:t>
                </a:r>
                <a:endParaRPr lang="he-IL" dirty="0">
                  <a:solidFill>
                    <a:prstClr val="black">
                      <a:lumMod val="75000"/>
                      <a:lumOff val="25000"/>
                    </a:prstClr>
                  </a:solidFill>
                </a:endParaRPr>
              </a:p>
              <a:p>
                <a:pPr marL="1184148" lvl="4" indent="-342900" algn="l" rtl="0">
                  <a:lnSpc>
                    <a:spcPct val="100000"/>
                  </a:lnSpc>
                  <a:spcBef>
                    <a:spcPct val="20000"/>
                  </a:spcBef>
                  <a:spcAft>
                    <a:spcPts val="0"/>
                  </a:spcAft>
                  <a:buClrTx/>
                  <a:buFont typeface="Arial" pitchFamily="34" charset="0"/>
                  <a:buChar char="•"/>
                </a:pPr>
                <a:r>
                  <a:rPr lang="en-GB" sz="2800" dirty="0">
                    <a:solidFill>
                      <a:prstClr val="black"/>
                    </a:solidFill>
                    <a:latin typeface="Arial" panose="020B0604020202020204" pitchFamily="34" charset="0"/>
                    <a:cs typeface="Arial" panose="020B0604020202020204" pitchFamily="34" charset="0"/>
                  </a:rPr>
                  <a:t>Graph density of directed graph G(V,E): </a:t>
                </a:r>
              </a:p>
              <a:p>
                <a:pPr marL="1751460" lvl="7" indent="-342900" algn="l" rtl="0">
                  <a:lnSpc>
                    <a:spcPct val="100000"/>
                  </a:lnSpc>
                  <a:spcBef>
                    <a:spcPct val="20000"/>
                  </a:spcBef>
                  <a:spcAft>
                    <a:spcPts val="0"/>
                  </a:spcAft>
                  <a:buClrTx/>
                  <a:buFont typeface="Arial" pitchFamily="34" charset="0"/>
                  <a:buChar char="•"/>
                </a:pPr>
                <a:r>
                  <a:rPr lang="en-GB" sz="2600" dirty="0">
                    <a:solidFill>
                      <a:prstClr val="black"/>
                    </a:solidFill>
                    <a:latin typeface="Arial" panose="020B0604020202020204" pitchFamily="34" charset="0"/>
                    <a:cs typeface="Arial" panose="020B0604020202020204" pitchFamily="34" charset="0"/>
                  </a:rPr>
                  <a:t>Characters are represented with nodes V and their conversations with edges E</a:t>
                </a:r>
              </a:p>
              <a:p>
                <a:pPr marL="1751460" lvl="7" indent="-342900" algn="l" rtl="0">
                  <a:lnSpc>
                    <a:spcPct val="100000"/>
                  </a:lnSpc>
                  <a:spcBef>
                    <a:spcPct val="20000"/>
                  </a:spcBef>
                  <a:spcAft>
                    <a:spcPts val="0"/>
                  </a:spcAft>
                  <a:buClrTx/>
                  <a:buFont typeface="Arial" pitchFamily="34" charset="0"/>
                  <a:buChar char="•"/>
                </a:pPr>
                <a14:m>
                  <m:oMath xmlns:m="http://schemas.openxmlformats.org/officeDocument/2006/math">
                    <m:r>
                      <a:rPr lang="en-US" sz="2600" i="1" smtClean="0">
                        <a:solidFill>
                          <a:schemeClr val="tx1"/>
                        </a:solidFill>
                        <a:latin typeface="Cambria Math" panose="02040503050406030204" pitchFamily="18" charset="0"/>
                      </a:rPr>
                      <m:t>𝑑𝑒𝑛𝑠𝑖𝑡𝑦</m:t>
                    </m:r>
                    <m:r>
                      <a:rPr lang="en-US" sz="2600" i="1" smtClean="0">
                        <a:solidFill>
                          <a:schemeClr val="tx1"/>
                        </a:solidFill>
                        <a:latin typeface="Cambria Math" panose="02040503050406030204" pitchFamily="18" charset="0"/>
                      </a:rPr>
                      <m:t>=</m:t>
                    </m:r>
                    <m:f>
                      <m:fPr>
                        <m:ctrlPr>
                          <a:rPr lang="en-US" sz="2600" i="1">
                            <a:solidFill>
                              <a:schemeClr val="tx1"/>
                            </a:solidFill>
                            <a:latin typeface="Cambria Math" panose="02040503050406030204" pitchFamily="18" charset="0"/>
                          </a:rPr>
                        </m:ctrlPr>
                      </m:fPr>
                      <m:num>
                        <m:r>
                          <a:rPr lang="en-US" sz="2600" b="0" i="1" smtClean="0">
                            <a:solidFill>
                              <a:schemeClr val="tx1"/>
                            </a:solidFill>
                            <a:latin typeface="Cambria Math" panose="02040503050406030204" pitchFamily="18" charset="0"/>
                          </a:rPr>
                          <m:t>2</m:t>
                        </m:r>
                        <m:r>
                          <a:rPr lang="en-US" sz="2600" b="0" i="1" smtClean="0">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𝐸</m:t>
                        </m:r>
                        <m:r>
                          <a:rPr lang="en-US" sz="2600" i="1">
                            <a:solidFill>
                              <a:schemeClr val="tx1"/>
                            </a:solidFill>
                            <a:latin typeface="Cambria Math" panose="02040503050406030204" pitchFamily="18" charset="0"/>
                          </a:rPr>
                          <m:t>|</m:t>
                        </m:r>
                      </m:num>
                      <m:den>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𝑉</m:t>
                        </m:r>
                        <m:r>
                          <a:rPr lang="en-US" sz="2600" i="1">
                            <a:solidFill>
                              <a:schemeClr val="tx1"/>
                            </a:solidFill>
                            <a:latin typeface="Cambria Math" panose="02040503050406030204" pitchFamily="18" charset="0"/>
                          </a:rPr>
                          <m:t>|(</m:t>
                        </m:r>
                        <m:d>
                          <m:dPr>
                            <m:begChr m:val="|"/>
                            <m:endChr m:val="|"/>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𝑉</m:t>
                            </m:r>
                          </m:e>
                        </m:d>
                        <m:r>
                          <a:rPr lang="en-US" sz="2600" i="1">
                            <a:solidFill>
                              <a:schemeClr val="tx1"/>
                            </a:solidFill>
                            <a:latin typeface="Cambria Math" panose="02040503050406030204" pitchFamily="18" charset="0"/>
                          </a:rPr>
                          <m:t>−</m:t>
                        </m:r>
                        <m:r>
                          <a:rPr lang="en-US" sz="2600" i="1">
                            <a:solidFill>
                              <a:schemeClr val="tx1"/>
                            </a:solidFill>
                            <a:latin typeface="Cambria Math" panose="02040503050406030204" pitchFamily="18" charset="0"/>
                          </a:rPr>
                          <m:t>1</m:t>
                        </m:r>
                        <m:r>
                          <a:rPr lang="en-US" sz="2600" i="1">
                            <a:solidFill>
                              <a:schemeClr val="tx1"/>
                            </a:solidFill>
                            <a:latin typeface="Cambria Math" panose="02040503050406030204" pitchFamily="18" charset="0"/>
                          </a:rPr>
                          <m:t>)</m:t>
                        </m:r>
                      </m:den>
                    </m:f>
                    <m:r>
                      <a:rPr lang="en-US" sz="2600" i="1">
                        <a:solidFill>
                          <a:schemeClr val="tx1"/>
                        </a:solidFill>
                        <a:latin typeface="Cambria Math" panose="02040503050406030204" pitchFamily="18" charset="0"/>
                      </a:rPr>
                      <m:t>=</m:t>
                    </m:r>
                    <m:f>
                      <m:fPr>
                        <m:ctrlPr>
                          <a:rPr lang="en-US" sz="2600" i="1" smtClean="0">
                            <a:solidFill>
                              <a:schemeClr val="tx1"/>
                            </a:solidFill>
                            <a:latin typeface="Cambria Math" panose="02040503050406030204" pitchFamily="18" charset="0"/>
                          </a:rPr>
                        </m:ctrlPr>
                      </m:fPr>
                      <m:num>
                        <m:r>
                          <a:rPr lang="en-US" sz="2600" i="1">
                            <a:solidFill>
                              <a:schemeClr val="tx1"/>
                            </a:solidFill>
                            <a:latin typeface="Cambria Math" panose="02040503050406030204" pitchFamily="18" charset="0"/>
                          </a:rPr>
                          <m:t>1</m:t>
                        </m:r>
                      </m:num>
                      <m:den>
                        <m:r>
                          <a:rPr lang="en-US" sz="2600" b="0" i="1" smtClean="0">
                            <a:solidFill>
                              <a:schemeClr val="tx1"/>
                            </a:solidFill>
                            <a:latin typeface="Cambria Math" panose="02040503050406030204" pitchFamily="18" charset="0"/>
                          </a:rPr>
                          <m:t>3</m:t>
                        </m:r>
                      </m:den>
                    </m:f>
                  </m:oMath>
                </a14:m>
                <a:r>
                  <a:rPr lang="en-US" sz="2600" dirty="0">
                    <a:solidFill>
                      <a:schemeClr val="tx1"/>
                    </a:solidFill>
                  </a:rPr>
                  <a:t> </a:t>
                </a:r>
              </a:p>
              <a:p>
                <a:pPr marL="1751460" lvl="7" indent="-342900" algn="l" rtl="0">
                  <a:lnSpc>
                    <a:spcPct val="100000"/>
                  </a:lnSpc>
                  <a:spcBef>
                    <a:spcPct val="20000"/>
                  </a:spcBef>
                  <a:spcAft>
                    <a:spcPts val="0"/>
                  </a:spcAft>
                  <a:buClrTx/>
                  <a:buFont typeface="Arial" pitchFamily="34" charset="0"/>
                  <a:buChar char="•"/>
                </a:pPr>
                <a:r>
                  <a:rPr lang="en-GB" sz="2600" dirty="0">
                    <a:solidFill>
                      <a:schemeClr val="tx1"/>
                    </a:solidFill>
                    <a:latin typeface="Arial" panose="020B0604020202020204" pitchFamily="34" charset="0"/>
                    <a:cs typeface="Arial" panose="020B0604020202020204" pitchFamily="34" charset="0"/>
                  </a:rPr>
                  <a:t>In general, most of the dynamics in the</a:t>
                </a:r>
                <a:r>
                  <a:rPr lang="en-US" sz="2600" dirty="0">
                    <a:solidFill>
                      <a:schemeClr val="tx1"/>
                    </a:solidFill>
                    <a:latin typeface="Arial" panose="020B0604020202020204" pitchFamily="34" charset="0"/>
                    <a:cs typeface="Arial" panose="020B0604020202020204" pitchFamily="34" charset="0"/>
                  </a:rPr>
                  <a:t> </a:t>
                </a:r>
                <a:r>
                  <a:rPr lang="en-GB" sz="2600" dirty="0">
                    <a:solidFill>
                      <a:schemeClr val="tx1"/>
                    </a:solidFill>
                    <a:latin typeface="Arial" panose="020B0604020202020204" pitchFamily="34" charset="0"/>
                    <a:cs typeface="Arial" panose="020B0604020202020204" pitchFamily="34" charset="0"/>
                  </a:rPr>
                  <a:t>series are characterized by conversations between 2-3 main characters, which are the most dominant.</a:t>
                </a:r>
              </a:p>
              <a:p>
                <a:pPr marL="1751460" lvl="7" indent="-342900" algn="l" rtl="0">
                  <a:lnSpc>
                    <a:spcPct val="100000"/>
                  </a:lnSpc>
                  <a:spcBef>
                    <a:spcPct val="20000"/>
                  </a:spcBef>
                  <a:spcAft>
                    <a:spcPts val="0"/>
                  </a:spcAft>
                  <a:buClrTx/>
                  <a:buFont typeface="Arial" pitchFamily="34" charset="0"/>
                  <a:buChar char="•"/>
                </a:pPr>
                <a:endParaRPr lang="en-GB" sz="2400" dirty="0">
                  <a:solidFill>
                    <a:prstClr val="black"/>
                  </a:solidFill>
                  <a:latin typeface="Arial" panose="020B0604020202020204" pitchFamily="34" charset="0"/>
                  <a:cs typeface="Arial" panose="020B0604020202020204" pitchFamily="34" charset="0"/>
                </a:endParaRPr>
              </a:p>
              <a:p>
                <a:endParaRPr lang="he-IL" dirty="0"/>
              </a:p>
            </p:txBody>
          </p:sp>
        </mc:Choice>
        <mc:Fallback xmlns="">
          <p:sp>
            <p:nvSpPr>
              <p:cNvPr id="3" name="Content Placeholder 2">
                <a:extLst>
                  <a:ext uri="{FF2B5EF4-FFF2-40B4-BE49-F238E27FC236}">
                    <a16:creationId xmlns:a16="http://schemas.microsoft.com/office/drawing/2014/main" id="{65D2075E-1BF3-43EF-B648-D23FC60D95A9}"/>
                  </a:ext>
                </a:extLst>
              </p:cNvPr>
              <p:cNvSpPr>
                <a:spLocks noGrp="1" noRot="1" noChangeAspect="1" noMove="1" noResize="1" noEditPoints="1" noAdjustHandles="1" noChangeArrowheads="1" noChangeShapeType="1" noTextEdit="1"/>
              </p:cNvSpPr>
              <p:nvPr>
                <p:ph idx="1"/>
              </p:nvPr>
            </p:nvSpPr>
            <p:spPr>
              <a:xfrm>
                <a:off x="1097280" y="1845734"/>
                <a:ext cx="10058400" cy="4023360"/>
              </a:xfrm>
              <a:blipFill>
                <a:blip r:embed="rId3"/>
                <a:stretch>
                  <a:fillRect l="-2000" t="-1667" r="-606" b="-1364"/>
                </a:stretch>
              </a:blipFill>
            </p:spPr>
            <p:txBody>
              <a:bodyPr/>
              <a:lstStyle/>
              <a:p>
                <a:r>
                  <a:rPr lang="he-IL">
                    <a:noFill/>
                  </a:rPr>
                  <a:t> </a:t>
                </a:r>
              </a:p>
            </p:txBody>
          </p:sp>
        </mc:Fallback>
      </mc:AlternateContent>
      <p:sp>
        <p:nvSpPr>
          <p:cNvPr id="4" name="Slide Number Placeholder 3">
            <a:extLst>
              <a:ext uri="{FF2B5EF4-FFF2-40B4-BE49-F238E27FC236}">
                <a16:creationId xmlns:a16="http://schemas.microsoft.com/office/drawing/2014/main" id="{5873F333-F791-4458-BAA0-D41F6385F645}"/>
              </a:ext>
            </a:extLst>
          </p:cNvPr>
          <p:cNvSpPr>
            <a:spLocks noGrp="1"/>
          </p:cNvSpPr>
          <p:nvPr>
            <p:ph type="sldNum" sz="quarter" idx="12"/>
          </p:nvPr>
        </p:nvSpPr>
        <p:spPr/>
        <p:txBody>
          <a:bodyPr/>
          <a:lstStyle/>
          <a:p>
            <a:fld id="{1D011A9C-DC73-4A1A-8179-C21A35DB6D88}" type="slidenum">
              <a:rPr lang="he-IL" smtClean="0"/>
              <a:t>34</a:t>
            </a:fld>
            <a:endParaRPr lang="he-IL"/>
          </a:p>
        </p:txBody>
      </p:sp>
    </p:spTree>
    <p:extLst>
      <p:ext uri="{BB962C8B-B14F-4D97-AF65-F5344CB8AC3E}">
        <p14:creationId xmlns:p14="http://schemas.microsoft.com/office/powerpoint/2010/main" val="3159884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EDD2-BD15-4D5A-BB5A-25D985EEEBF7}"/>
              </a:ext>
            </a:extLst>
          </p:cNvPr>
          <p:cNvSpPr>
            <a:spLocks noGrp="1"/>
          </p:cNvSpPr>
          <p:nvPr>
            <p:ph type="title"/>
          </p:nvPr>
        </p:nvSpPr>
        <p:spPr/>
        <p:txBody>
          <a:bodyPr/>
          <a:lstStyle/>
          <a:p>
            <a:r>
              <a:rPr lang="en-US" dirty="0">
                <a:solidFill>
                  <a:prstClr val="black">
                    <a:lumMod val="75000"/>
                    <a:lumOff val="25000"/>
                  </a:prstClr>
                </a:solidFill>
              </a:rPr>
              <a:t>Results</a:t>
            </a:r>
            <a:br>
              <a:rPr lang="en-US" dirty="0">
                <a:solidFill>
                  <a:prstClr val="black">
                    <a:lumMod val="75000"/>
                    <a:lumOff val="25000"/>
                  </a:prstClr>
                </a:solidFill>
              </a:rPr>
            </a:br>
            <a:r>
              <a:rPr lang="en-US" sz="3200" dirty="0">
                <a:solidFill>
                  <a:prstClr val="black">
                    <a:lumMod val="75000"/>
                    <a:lumOff val="25000"/>
                  </a:prstClr>
                </a:solidFill>
              </a:rPr>
              <a:t>Additional Metrics</a:t>
            </a:r>
            <a:endParaRPr lang="he-IL" dirty="0"/>
          </a:p>
        </p:txBody>
      </p:sp>
      <p:sp>
        <p:nvSpPr>
          <p:cNvPr id="3" name="Content Placeholder 2">
            <a:extLst>
              <a:ext uri="{FF2B5EF4-FFF2-40B4-BE49-F238E27FC236}">
                <a16:creationId xmlns:a16="http://schemas.microsoft.com/office/drawing/2014/main" id="{DE76C0B4-517C-4864-BB7E-5E94B04B3ED9}"/>
              </a:ext>
            </a:extLst>
          </p:cNvPr>
          <p:cNvSpPr>
            <a:spLocks noGrp="1"/>
          </p:cNvSpPr>
          <p:nvPr>
            <p:ph idx="1"/>
          </p:nvPr>
        </p:nvSpPr>
        <p:spPr/>
        <p:txBody>
          <a:bodyPr/>
          <a:lstStyle/>
          <a:p>
            <a:pPr marL="342900" indent="-342900" algn="l" rtl="0">
              <a:lnSpc>
                <a:spcPct val="100000"/>
              </a:lnSpc>
              <a:spcBef>
                <a:spcPct val="20000"/>
              </a:spcBef>
              <a:spcAft>
                <a:spcPts val="0"/>
              </a:spcAft>
              <a:buClrTx/>
              <a:buSzTx/>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The proportion of spoken quotes:</a:t>
            </a:r>
          </a:p>
          <a:p>
            <a:pPr marL="1001268" lvl="3" indent="-342900" algn="l" rtl="0">
              <a:lnSpc>
                <a:spcPct val="100000"/>
              </a:lnSpc>
              <a:spcBef>
                <a:spcPct val="20000"/>
              </a:spcBef>
              <a:spcAft>
                <a:spcPts val="0"/>
              </a:spcAft>
              <a:buClrTx/>
              <a:buFont typeface="Arial" pitchFamily="34" charset="0"/>
              <a:buChar char="•"/>
            </a:pPr>
            <a:r>
              <a:rPr lang="en-US" sz="2400" dirty="0">
                <a:solidFill>
                  <a:prstClr val="black"/>
                </a:solidFill>
                <a:latin typeface="Arial" panose="020B0604020202020204" pitchFamily="34" charset="0"/>
                <a:cs typeface="Arial" panose="020B0604020202020204" pitchFamily="34" charset="0"/>
              </a:rPr>
              <a:t>The top 5 characters:</a:t>
            </a:r>
            <a:endParaRPr lang="he-IL" sz="2200" dirty="0">
              <a:solidFill>
                <a:prstClr val="black"/>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4235B5A0-7D67-47FF-9FF2-6EFC63F6875D}"/>
              </a:ext>
            </a:extLst>
          </p:cNvPr>
          <p:cNvGraphicFramePr>
            <a:graphicFrameLocks noGrp="1"/>
          </p:cNvGraphicFramePr>
          <p:nvPr>
            <p:extLst>
              <p:ext uri="{D42A27DB-BD31-4B8C-83A1-F6EECF244321}">
                <p14:modId xmlns:p14="http://schemas.microsoft.com/office/powerpoint/2010/main" val="2993864874"/>
              </p:ext>
            </p:extLst>
          </p:nvPr>
        </p:nvGraphicFramePr>
        <p:xfrm>
          <a:off x="2488434" y="2979238"/>
          <a:ext cx="7215131" cy="2222534"/>
        </p:xfrm>
        <a:graphic>
          <a:graphicData uri="http://schemas.openxmlformats.org/drawingml/2006/table">
            <a:tbl>
              <a:tblPr firstRow="1" firstCol="1" bandRow="1">
                <a:tableStyleId>{74C1A8A3-306A-4EB7-A6B1-4F7E0EB9C5D6}</a:tableStyleId>
              </a:tblPr>
              <a:tblGrid>
                <a:gridCol w="2600401">
                  <a:extLst>
                    <a:ext uri="{9D8B030D-6E8A-4147-A177-3AD203B41FA5}">
                      <a16:colId xmlns:a16="http://schemas.microsoft.com/office/drawing/2014/main" val="2615355758"/>
                    </a:ext>
                  </a:extLst>
                </a:gridCol>
                <a:gridCol w="4614730">
                  <a:extLst>
                    <a:ext uri="{9D8B030D-6E8A-4147-A177-3AD203B41FA5}">
                      <a16:colId xmlns:a16="http://schemas.microsoft.com/office/drawing/2014/main" val="3147628262"/>
                    </a:ext>
                  </a:extLst>
                </a:gridCol>
              </a:tblGrid>
              <a:tr h="408019">
                <a:tc>
                  <a:txBody>
                    <a:bodyPr/>
                    <a:lstStyle/>
                    <a:p>
                      <a:pPr marL="457200" algn="ctr">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Character</a:t>
                      </a:r>
                    </a:p>
                  </a:txBody>
                  <a:tcPr marL="68580" marR="68580" marT="0" marB="0"/>
                </a:tc>
                <a:tc>
                  <a:txBody>
                    <a:bodyPr/>
                    <a:lstStyle/>
                    <a:p>
                      <a:pPr marL="457200" algn="ctr">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Portion of spoken sentences</a:t>
                      </a:r>
                    </a:p>
                  </a:txBody>
                  <a:tcPr marL="68580" marR="68580" marT="0" marB="0"/>
                </a:tc>
                <a:extLst>
                  <a:ext uri="{0D108BD9-81ED-4DB2-BD59-A6C34878D82A}">
                    <a16:rowId xmlns:a16="http://schemas.microsoft.com/office/drawing/2014/main" val="2286280670"/>
                  </a:ext>
                </a:extLst>
              </a:tr>
              <a:tr h="222443">
                <a:tc>
                  <a:txBody>
                    <a:bodyPr/>
                    <a:lstStyle/>
                    <a:p>
                      <a:pPr marL="457200" algn="ctr">
                        <a:lnSpc>
                          <a:spcPct val="107000"/>
                        </a:lnSpc>
                        <a:spcAft>
                          <a:spcPts val="0"/>
                        </a:spcAft>
                      </a:pPr>
                      <a:r>
                        <a:rPr lang="en-US" sz="2400" b="1" kern="1200" dirty="0" err="1">
                          <a:solidFill>
                            <a:schemeClr val="lt1"/>
                          </a:solidFill>
                          <a:effectLst/>
                          <a:latin typeface="Bahnschrift" panose="020B0502040204020203" pitchFamily="34" charset="0"/>
                          <a:ea typeface="+mn-ea"/>
                          <a:cs typeface="Arial" panose="020B0604020202020204" pitchFamily="34" charset="0"/>
                        </a:rPr>
                        <a:t>Backgroud</a:t>
                      </a:r>
                      <a:endParaRPr lang="en-US" sz="24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457200" algn="ctr">
                        <a:lnSpc>
                          <a:spcPct val="107000"/>
                        </a:lnSpc>
                        <a:spcAft>
                          <a:spcPts val="0"/>
                        </a:spcAft>
                      </a:pPr>
                      <a:r>
                        <a:rPr lang="en-US" sz="2400" kern="1200" dirty="0">
                          <a:solidFill>
                            <a:schemeClr val="dk1"/>
                          </a:solidFill>
                          <a:effectLst/>
                          <a:latin typeface="Arial" panose="020B0604020202020204" pitchFamily="34" charset="0"/>
                          <a:cs typeface="Arial" panose="020B0604020202020204" pitchFamily="34" charset="0"/>
                        </a:rPr>
                        <a:t>41.92%</a:t>
                      </a:r>
                      <a:endParaRPr lang="en-US" sz="2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92418612"/>
                  </a:ext>
                </a:extLst>
              </a:tr>
              <a:tr h="222443">
                <a:tc>
                  <a:txBody>
                    <a:bodyPr/>
                    <a:lstStyle/>
                    <a:p>
                      <a:pPr marL="457200" algn="ctr">
                        <a:lnSpc>
                          <a:spcPct val="107000"/>
                        </a:lnSpc>
                        <a:spcAft>
                          <a:spcPts val="0"/>
                        </a:spcAft>
                      </a:pPr>
                      <a:r>
                        <a:rPr lang="en-US" sz="2400" b="1" kern="1200" dirty="0" err="1">
                          <a:solidFill>
                            <a:schemeClr val="lt1"/>
                          </a:solidFill>
                          <a:effectLst/>
                          <a:latin typeface="Bahnschrift" panose="020B0502040204020203" pitchFamily="34" charset="0"/>
                          <a:ea typeface="+mn-ea"/>
                          <a:cs typeface="Arial" panose="020B0604020202020204" pitchFamily="34" charset="0"/>
                        </a:rPr>
                        <a:t>Spongebob</a:t>
                      </a:r>
                      <a:endParaRPr lang="en-US" sz="24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457200" algn="ctr">
                        <a:lnSpc>
                          <a:spcPct val="107000"/>
                        </a:lnSpc>
                        <a:spcAft>
                          <a:spcPts val="0"/>
                        </a:spcAft>
                      </a:pPr>
                      <a:r>
                        <a:rPr lang="en-US" sz="2400" kern="1200" dirty="0">
                          <a:solidFill>
                            <a:schemeClr val="dk1"/>
                          </a:solidFill>
                          <a:effectLst/>
                          <a:latin typeface="Arial" panose="020B0604020202020204" pitchFamily="34" charset="0"/>
                          <a:cs typeface="Arial" panose="020B0604020202020204" pitchFamily="34" charset="0"/>
                        </a:rPr>
                        <a:t>25.22%</a:t>
                      </a:r>
                      <a:endParaRPr lang="en-US" sz="2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5889196"/>
                  </a:ext>
                </a:extLst>
              </a:tr>
              <a:tr h="222443">
                <a:tc>
                  <a:txBody>
                    <a:bodyPr/>
                    <a:lstStyle/>
                    <a:p>
                      <a:pPr marL="457200" algn="ctr">
                        <a:lnSpc>
                          <a:spcPct val="107000"/>
                        </a:lnSpc>
                        <a:spcAft>
                          <a:spcPts val="0"/>
                        </a:spcAft>
                      </a:pPr>
                      <a:r>
                        <a:rPr lang="en-US" sz="2400" b="1" kern="1200" dirty="0">
                          <a:solidFill>
                            <a:schemeClr val="lt1"/>
                          </a:solidFill>
                          <a:effectLst/>
                          <a:latin typeface="Bahnschrift" panose="020B0502040204020203" pitchFamily="34" charset="0"/>
                          <a:ea typeface="+mn-ea"/>
                          <a:cs typeface="Arial" panose="020B0604020202020204" pitchFamily="34" charset="0"/>
                        </a:rPr>
                        <a:t>Squidward</a:t>
                      </a:r>
                    </a:p>
                  </a:txBody>
                  <a:tcPr marL="68580" marR="68580" marT="0" marB="0"/>
                </a:tc>
                <a:tc>
                  <a:txBody>
                    <a:bodyPr/>
                    <a:lstStyle/>
                    <a:p>
                      <a:pPr marL="457200" algn="ctr">
                        <a:lnSpc>
                          <a:spcPct val="107000"/>
                        </a:lnSpc>
                        <a:spcAft>
                          <a:spcPts val="0"/>
                        </a:spcAft>
                      </a:pPr>
                      <a:r>
                        <a:rPr lang="en-US" sz="2400" kern="1200" dirty="0">
                          <a:solidFill>
                            <a:schemeClr val="dk1"/>
                          </a:solidFill>
                          <a:effectLst/>
                          <a:latin typeface="Arial" panose="020B0604020202020204" pitchFamily="34" charset="0"/>
                          <a:cs typeface="Arial" panose="020B0604020202020204" pitchFamily="34" charset="0"/>
                        </a:rPr>
                        <a:t>9.49%</a:t>
                      </a:r>
                      <a:endParaRPr lang="en-US" sz="2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44135469"/>
                  </a:ext>
                </a:extLst>
              </a:tr>
              <a:tr h="222443">
                <a:tc>
                  <a:txBody>
                    <a:bodyPr/>
                    <a:lstStyle/>
                    <a:p>
                      <a:pPr marL="457200" algn="ctr">
                        <a:lnSpc>
                          <a:spcPct val="107000"/>
                        </a:lnSpc>
                        <a:spcAft>
                          <a:spcPts val="0"/>
                        </a:spcAft>
                      </a:pPr>
                      <a:r>
                        <a:rPr lang="en-US" sz="2400" b="1" kern="1200" dirty="0">
                          <a:solidFill>
                            <a:schemeClr val="lt1"/>
                          </a:solidFill>
                          <a:effectLst/>
                          <a:latin typeface="Bahnschrift" panose="020B0502040204020203" pitchFamily="34" charset="0"/>
                          <a:ea typeface="+mn-ea"/>
                          <a:cs typeface="Arial" panose="020B0604020202020204" pitchFamily="34" charset="0"/>
                        </a:rPr>
                        <a:t>Patrick</a:t>
                      </a:r>
                    </a:p>
                  </a:txBody>
                  <a:tcPr marL="68580" marR="68580" marT="0" marB="0"/>
                </a:tc>
                <a:tc>
                  <a:txBody>
                    <a:bodyPr/>
                    <a:lstStyle/>
                    <a:p>
                      <a:pPr marL="457200" algn="ctr">
                        <a:lnSpc>
                          <a:spcPct val="107000"/>
                        </a:lnSpc>
                        <a:spcAft>
                          <a:spcPts val="0"/>
                        </a:spcAft>
                      </a:pPr>
                      <a:r>
                        <a:rPr lang="en-US" sz="2400" kern="1200" dirty="0">
                          <a:solidFill>
                            <a:schemeClr val="dk1"/>
                          </a:solidFill>
                          <a:effectLst/>
                          <a:latin typeface="Arial" panose="020B0604020202020204" pitchFamily="34" charset="0"/>
                          <a:cs typeface="Arial" panose="020B0604020202020204" pitchFamily="34" charset="0"/>
                        </a:rPr>
                        <a:t>7.16%</a:t>
                      </a:r>
                      <a:endParaRPr lang="en-US" sz="2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82457319"/>
                  </a:ext>
                </a:extLst>
              </a:tr>
              <a:tr h="222443">
                <a:tc>
                  <a:txBody>
                    <a:bodyPr/>
                    <a:lstStyle/>
                    <a:p>
                      <a:pPr marL="457200" algn="ctr">
                        <a:lnSpc>
                          <a:spcPct val="107000"/>
                        </a:lnSpc>
                        <a:spcAft>
                          <a:spcPts val="0"/>
                        </a:spcAft>
                      </a:pPr>
                      <a:r>
                        <a:rPr lang="en-US" sz="2400" b="1" kern="1200" dirty="0">
                          <a:solidFill>
                            <a:schemeClr val="lt1"/>
                          </a:solidFill>
                          <a:effectLst/>
                          <a:latin typeface="Bahnschrift" panose="020B0502040204020203" pitchFamily="34" charset="0"/>
                          <a:ea typeface="+mn-ea"/>
                          <a:cs typeface="Arial" panose="020B0604020202020204" pitchFamily="34" charset="0"/>
                        </a:rPr>
                        <a:t>Mr. </a:t>
                      </a:r>
                      <a:r>
                        <a:rPr lang="en-US" sz="2400" b="1" kern="1200" dirty="0" err="1">
                          <a:solidFill>
                            <a:schemeClr val="lt1"/>
                          </a:solidFill>
                          <a:effectLst/>
                          <a:latin typeface="Bahnschrift" panose="020B0502040204020203" pitchFamily="34" charset="0"/>
                          <a:ea typeface="+mn-ea"/>
                          <a:cs typeface="Arial" panose="020B0604020202020204" pitchFamily="34" charset="0"/>
                        </a:rPr>
                        <a:t>Krabs</a:t>
                      </a:r>
                      <a:endParaRPr lang="en-US" sz="24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457200" algn="ctr">
                        <a:lnSpc>
                          <a:spcPct val="107000"/>
                        </a:lnSpc>
                        <a:spcAft>
                          <a:spcPts val="0"/>
                        </a:spcAft>
                      </a:pPr>
                      <a:r>
                        <a:rPr lang="en-US" sz="2400" kern="1200" dirty="0">
                          <a:solidFill>
                            <a:schemeClr val="dk1"/>
                          </a:solidFill>
                          <a:effectLst/>
                          <a:latin typeface="Arial" panose="020B0604020202020204" pitchFamily="34" charset="0"/>
                          <a:cs typeface="Arial" panose="020B0604020202020204" pitchFamily="34" charset="0"/>
                        </a:rPr>
                        <a:t>6.04%</a:t>
                      </a:r>
                      <a:endParaRPr lang="en-US" sz="2400"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44049875"/>
                  </a:ext>
                </a:extLst>
              </a:tr>
            </a:tbl>
          </a:graphicData>
        </a:graphic>
      </p:graphicFrame>
      <p:sp>
        <p:nvSpPr>
          <p:cNvPr id="5" name="Slide Number Placeholder 4">
            <a:extLst>
              <a:ext uri="{FF2B5EF4-FFF2-40B4-BE49-F238E27FC236}">
                <a16:creationId xmlns:a16="http://schemas.microsoft.com/office/drawing/2014/main" id="{64A47392-9CD0-4DBE-BD2C-806D9C9BC745}"/>
              </a:ext>
            </a:extLst>
          </p:cNvPr>
          <p:cNvSpPr>
            <a:spLocks noGrp="1"/>
          </p:cNvSpPr>
          <p:nvPr>
            <p:ph type="sldNum" sz="quarter" idx="12"/>
          </p:nvPr>
        </p:nvSpPr>
        <p:spPr/>
        <p:txBody>
          <a:bodyPr/>
          <a:lstStyle/>
          <a:p>
            <a:fld id="{1D011A9C-DC73-4A1A-8179-C21A35DB6D88}" type="slidenum">
              <a:rPr lang="he-IL" smtClean="0"/>
              <a:t>35</a:t>
            </a:fld>
            <a:endParaRPr lang="he-IL"/>
          </a:p>
        </p:txBody>
      </p:sp>
    </p:spTree>
    <p:extLst>
      <p:ext uri="{BB962C8B-B14F-4D97-AF65-F5344CB8AC3E}">
        <p14:creationId xmlns:p14="http://schemas.microsoft.com/office/powerpoint/2010/main" val="1766078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EDD2-BD15-4D5A-BB5A-25D985EEEBF7}"/>
              </a:ext>
            </a:extLst>
          </p:cNvPr>
          <p:cNvSpPr>
            <a:spLocks noGrp="1"/>
          </p:cNvSpPr>
          <p:nvPr>
            <p:ph type="title"/>
          </p:nvPr>
        </p:nvSpPr>
        <p:spPr/>
        <p:txBody>
          <a:bodyPr/>
          <a:lstStyle/>
          <a:p>
            <a:r>
              <a:rPr lang="en-US" dirty="0">
                <a:solidFill>
                  <a:prstClr val="black">
                    <a:lumMod val="75000"/>
                    <a:lumOff val="25000"/>
                  </a:prstClr>
                </a:solidFill>
              </a:rPr>
              <a:t>Results</a:t>
            </a:r>
            <a:br>
              <a:rPr lang="en-US" dirty="0">
                <a:solidFill>
                  <a:prstClr val="black">
                    <a:lumMod val="75000"/>
                    <a:lumOff val="25000"/>
                  </a:prstClr>
                </a:solidFill>
              </a:rPr>
            </a:br>
            <a:r>
              <a:rPr lang="en-US" sz="3200" dirty="0">
                <a:solidFill>
                  <a:prstClr val="black">
                    <a:lumMod val="75000"/>
                    <a:lumOff val="25000"/>
                  </a:prstClr>
                </a:solidFill>
              </a:rPr>
              <a:t>Additional Metrics</a:t>
            </a:r>
            <a:endParaRPr lang="he-IL" dirty="0"/>
          </a:p>
        </p:txBody>
      </p:sp>
      <p:sp>
        <p:nvSpPr>
          <p:cNvPr id="3" name="Content Placeholder 2">
            <a:extLst>
              <a:ext uri="{FF2B5EF4-FFF2-40B4-BE49-F238E27FC236}">
                <a16:creationId xmlns:a16="http://schemas.microsoft.com/office/drawing/2014/main" id="{DE76C0B4-517C-4864-BB7E-5E94B04B3ED9}"/>
              </a:ext>
            </a:extLst>
          </p:cNvPr>
          <p:cNvSpPr>
            <a:spLocks noGrp="1"/>
          </p:cNvSpPr>
          <p:nvPr>
            <p:ph idx="1"/>
          </p:nvPr>
        </p:nvSpPr>
        <p:spPr/>
        <p:txBody>
          <a:bodyPr/>
          <a:lstStyle/>
          <a:p>
            <a:pPr marL="342900" indent="-342900" algn="l" rtl="0">
              <a:lnSpc>
                <a:spcPct val="100000"/>
              </a:lnSpc>
              <a:spcBef>
                <a:spcPct val="20000"/>
              </a:spcBef>
              <a:spcAft>
                <a:spcPts val="0"/>
              </a:spcAft>
              <a:buClrTx/>
              <a:buSzTx/>
              <a:buFont typeface="Arial" pitchFamily="34" charset="0"/>
              <a:buChar char="•"/>
            </a:pPr>
            <a:r>
              <a:rPr lang="en-US" sz="2800" dirty="0">
                <a:solidFill>
                  <a:prstClr val="black"/>
                </a:solidFill>
                <a:latin typeface="Arial" panose="020B0604020202020204" pitchFamily="34" charset="0"/>
                <a:cs typeface="Arial" panose="020B0604020202020204" pitchFamily="34" charset="0"/>
              </a:rPr>
              <a:t>The proportion of spoken quotes:</a:t>
            </a:r>
          </a:p>
          <a:p>
            <a:pPr marL="1001268" lvl="3" indent="-342900" algn="l" rtl="0">
              <a:lnSpc>
                <a:spcPct val="100000"/>
              </a:lnSpc>
              <a:spcBef>
                <a:spcPct val="20000"/>
              </a:spcBef>
              <a:spcAft>
                <a:spcPts val="0"/>
              </a:spcAft>
              <a:buClrTx/>
              <a:buFont typeface="Arial" pitchFamily="34" charset="0"/>
              <a:buChar char="•"/>
            </a:pPr>
            <a:r>
              <a:rPr lang="en-US" sz="2400" dirty="0">
                <a:solidFill>
                  <a:prstClr val="black"/>
                </a:solidFill>
                <a:latin typeface="Arial" panose="020B0604020202020204" pitchFamily="34" charset="0"/>
                <a:cs typeface="Arial" panose="020B0604020202020204" pitchFamily="34" charset="0"/>
              </a:rPr>
              <a:t>The top 5 conversations:</a:t>
            </a:r>
            <a:endParaRPr lang="he-IL" sz="2200" dirty="0">
              <a:solidFill>
                <a:prstClr val="black"/>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235B5A0-7D67-47FF-9FF2-6EFC63F6875D}"/>
                  </a:ext>
                </a:extLst>
              </p:cNvPr>
              <p:cNvGraphicFramePr>
                <a:graphicFrameLocks noGrp="1"/>
              </p:cNvGraphicFramePr>
              <p:nvPr>
                <p:extLst>
                  <p:ext uri="{D42A27DB-BD31-4B8C-83A1-F6EECF244321}">
                    <p14:modId xmlns:p14="http://schemas.microsoft.com/office/powerpoint/2010/main" val="350184315"/>
                  </p:ext>
                </p:extLst>
              </p:nvPr>
            </p:nvGraphicFramePr>
            <p:xfrm>
              <a:off x="1637806" y="2852018"/>
              <a:ext cx="8977347" cy="2266349"/>
            </p:xfrm>
            <a:graphic>
              <a:graphicData uri="http://schemas.openxmlformats.org/drawingml/2006/table">
                <a:tbl>
                  <a:tblPr firstRow="1" firstCol="1" bandRow="1">
                    <a:tableStyleId>{74C1A8A3-306A-4EB7-A6B1-4F7E0EB9C5D6}</a:tableStyleId>
                  </a:tblPr>
                  <a:tblGrid>
                    <a:gridCol w="4778897">
                      <a:extLst>
                        <a:ext uri="{9D8B030D-6E8A-4147-A177-3AD203B41FA5}">
                          <a16:colId xmlns:a16="http://schemas.microsoft.com/office/drawing/2014/main" val="2615355758"/>
                        </a:ext>
                      </a:extLst>
                    </a:gridCol>
                    <a:gridCol w="4198450">
                      <a:extLst>
                        <a:ext uri="{9D8B030D-6E8A-4147-A177-3AD203B41FA5}">
                          <a16:colId xmlns:a16="http://schemas.microsoft.com/office/drawing/2014/main" val="3147628262"/>
                        </a:ext>
                      </a:extLst>
                    </a:gridCol>
                  </a:tblGrid>
                  <a:tr h="408019">
                    <a:tc>
                      <a:txBody>
                        <a:bodyPr/>
                        <a:lstStyle/>
                        <a:p>
                          <a:pPr marL="457200" algn="ctr">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Character</a:t>
                          </a:r>
                        </a:p>
                      </a:txBody>
                      <a:tcPr marL="68580" marR="68580" marT="0" marB="0"/>
                    </a:tc>
                    <a:tc>
                      <a:txBody>
                        <a:bodyPr/>
                        <a:lstStyle/>
                        <a:p>
                          <a:pPr marL="457200" algn="ctr">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Portion of spoken sentences</a:t>
                          </a:r>
                        </a:p>
                      </a:txBody>
                      <a:tcPr marL="68580" marR="68580" marT="0" marB="0"/>
                    </a:tc>
                    <a:extLst>
                      <a:ext uri="{0D108BD9-81ED-4DB2-BD59-A6C34878D82A}">
                        <a16:rowId xmlns:a16="http://schemas.microsoft.com/office/drawing/2014/main" val="2286280670"/>
                      </a:ext>
                    </a:extLst>
                  </a:tr>
                  <a:tr h="222443">
                    <a:tc>
                      <a:txBody>
                        <a:bodyPr/>
                        <a:lstStyle/>
                        <a:p>
                          <a:pPr marL="457200" algn="ctr">
                            <a:lnSpc>
                              <a:spcPct val="107000"/>
                            </a:lnSpc>
                            <a:spcAft>
                              <a:spcPts val="0"/>
                            </a:spcAft>
                          </a:pPr>
                          <a:r>
                            <a:rPr lang="en-US" sz="2400" b="1" kern="1200" dirty="0">
                              <a:solidFill>
                                <a:schemeClr val="lt1"/>
                              </a:solidFill>
                              <a:effectLst/>
                              <a:latin typeface="Bahnschrift" panose="020B0502040204020203" pitchFamily="34" charset="0"/>
                              <a:ea typeface="+mn-ea"/>
                              <a:cs typeface="Arial" panose="020B0604020202020204" pitchFamily="34" charset="0"/>
                            </a:rPr>
                            <a:t>Squidward</a:t>
                          </a:r>
                          <a14:m>
                            <m:oMath xmlns:m="http://schemas.openxmlformats.org/officeDocument/2006/math">
                              <m:r>
                                <a:rPr lang="en-US" sz="2400" b="1" i="1" kern="1200" dirty="0" smtClean="0">
                                  <a:solidFill>
                                    <a:schemeClr val="lt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400" b="1" kern="1200" dirty="0" err="1">
                              <a:solidFill>
                                <a:schemeClr val="lt1"/>
                              </a:solidFill>
                              <a:effectLst/>
                              <a:latin typeface="Bahnschrift" panose="020B0502040204020203" pitchFamily="34" charset="0"/>
                              <a:ea typeface="+mn-ea"/>
                              <a:cs typeface="Arial" panose="020B0604020202020204" pitchFamily="34" charset="0"/>
                            </a:rPr>
                            <a:t>Spongebob</a:t>
                          </a:r>
                          <a:endParaRPr lang="en-US" sz="24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11.57%</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92418612"/>
                      </a:ext>
                    </a:extLst>
                  </a:tr>
                  <a:tr h="222443">
                    <a:tc>
                      <a:txBody>
                        <a:bodyPr/>
                        <a:lstStyle/>
                        <a:p>
                          <a:pPr marL="457200" algn="ctr">
                            <a:lnSpc>
                              <a:spcPct val="107000"/>
                            </a:lnSpc>
                            <a:spcAft>
                              <a:spcPts val="0"/>
                            </a:spcAft>
                          </a:pPr>
                          <a:r>
                            <a:rPr lang="en-US" sz="2400" b="1" kern="1200" dirty="0">
                              <a:solidFill>
                                <a:schemeClr val="lt1"/>
                              </a:solidFill>
                              <a:effectLst/>
                              <a:latin typeface="Bahnschrift" panose="020B0502040204020203" pitchFamily="34" charset="0"/>
                              <a:ea typeface="+mn-ea"/>
                              <a:cs typeface="Arial" panose="020B0604020202020204" pitchFamily="34" charset="0"/>
                            </a:rPr>
                            <a:t>Patrick</a:t>
                          </a:r>
                          <a14:m>
                            <m:oMath xmlns:m="http://schemas.openxmlformats.org/officeDocument/2006/math">
                              <m:r>
                                <a:rPr lang="en-US" sz="2400" b="1" i="1" kern="1200" dirty="0" smtClean="0">
                                  <a:solidFill>
                                    <a:schemeClr val="lt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400" b="1" kern="1200" dirty="0" err="1">
                              <a:solidFill>
                                <a:schemeClr val="lt1"/>
                              </a:solidFill>
                              <a:effectLst/>
                              <a:latin typeface="Bahnschrift" panose="020B0502040204020203" pitchFamily="34" charset="0"/>
                              <a:ea typeface="+mn-ea"/>
                              <a:cs typeface="Arial" panose="020B0604020202020204" pitchFamily="34" charset="0"/>
                            </a:rPr>
                            <a:t>Spongebob</a:t>
                          </a:r>
                          <a:endParaRPr lang="en-US" sz="24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11.34%</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5889196"/>
                      </a:ext>
                    </a:extLst>
                  </a:tr>
                  <a:tr h="222443">
                    <a:tc>
                      <a:txBody>
                        <a:bodyPr/>
                        <a:lstStyle/>
                        <a:p>
                          <a:pPr marL="457200" algn="ctr">
                            <a:lnSpc>
                              <a:spcPct val="107000"/>
                            </a:lnSpc>
                            <a:spcAft>
                              <a:spcPts val="0"/>
                            </a:spcAft>
                          </a:pPr>
                          <a:r>
                            <a:rPr lang="en-US" sz="2400" b="1" kern="1200" dirty="0" err="1">
                              <a:solidFill>
                                <a:schemeClr val="lt1"/>
                              </a:solidFill>
                              <a:effectLst/>
                              <a:latin typeface="Bahnschrift" panose="020B0502040204020203" pitchFamily="34" charset="0"/>
                              <a:ea typeface="+mn-ea"/>
                              <a:cs typeface="Arial" panose="020B0604020202020204" pitchFamily="34" charset="0"/>
                            </a:rPr>
                            <a:t>Spongebob</a:t>
                          </a:r>
                          <a14:m>
                            <m:oMath xmlns:m="http://schemas.openxmlformats.org/officeDocument/2006/math">
                              <m:r>
                                <a:rPr lang="en-US" sz="2400" b="1" i="1" kern="1200" dirty="0" smtClean="0">
                                  <a:solidFill>
                                    <a:schemeClr val="lt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400" b="1" kern="1200" dirty="0">
                              <a:solidFill>
                                <a:schemeClr val="lt1"/>
                              </a:solidFill>
                              <a:effectLst/>
                              <a:latin typeface="Bahnschrift" panose="020B0502040204020203" pitchFamily="34" charset="0"/>
                              <a:ea typeface="+mn-ea"/>
                              <a:cs typeface="Arial" panose="020B0604020202020204" pitchFamily="34" charset="0"/>
                            </a:rPr>
                            <a:t>Mr. </a:t>
                          </a:r>
                          <a:r>
                            <a:rPr lang="en-US" sz="2400" b="1" kern="1200" dirty="0" err="1">
                              <a:solidFill>
                                <a:schemeClr val="lt1"/>
                              </a:solidFill>
                              <a:effectLst/>
                              <a:latin typeface="Bahnschrift" panose="020B0502040204020203" pitchFamily="34" charset="0"/>
                              <a:ea typeface="+mn-ea"/>
                              <a:cs typeface="Arial" panose="020B0604020202020204" pitchFamily="34" charset="0"/>
                            </a:rPr>
                            <a:t>Krabs</a:t>
                          </a:r>
                          <a:endParaRPr lang="en-US" sz="2400" b="1" kern="1200" dirty="0">
                            <a:solidFill>
                              <a:schemeClr val="lt1"/>
                            </a:solidFill>
                            <a:effectLst/>
                            <a:latin typeface="Bahnschrift" panose="020B0502040204020203" pitchFamily="34" charset="0"/>
                            <a:ea typeface="+mn-ea"/>
                            <a:cs typeface="Arial" panose="020B0604020202020204" pitchFamily="34" charset="0"/>
                          </a:endParaRPr>
                        </a:p>
                      </a:txBody>
                      <a:tcPr marL="68580" marR="68580" marT="0" marB="0"/>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5.56%</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44135469"/>
                      </a:ext>
                    </a:extLst>
                  </a:tr>
                  <a:tr h="222443">
                    <a:tc>
                      <a:txBody>
                        <a:bodyPr/>
                        <a:lstStyle/>
                        <a:p>
                          <a:pPr marL="457200" algn="ctr">
                            <a:lnSpc>
                              <a:spcPct val="107000"/>
                            </a:lnSpc>
                            <a:spcAft>
                              <a:spcPts val="0"/>
                            </a:spcAft>
                          </a:pPr>
                          <a:r>
                            <a:rPr lang="en-US" sz="2400" b="1" kern="1200" dirty="0" err="1">
                              <a:solidFill>
                                <a:schemeClr val="lt1"/>
                              </a:solidFill>
                              <a:effectLst/>
                              <a:latin typeface="Bahnschrift" panose="020B0502040204020203" pitchFamily="34" charset="0"/>
                              <a:ea typeface="+mn-ea"/>
                              <a:cs typeface="Arial" panose="020B0604020202020204" pitchFamily="34" charset="0"/>
                            </a:rPr>
                            <a:t>Spongebob</a:t>
                          </a:r>
                          <a14:m>
                            <m:oMath xmlns:m="http://schemas.openxmlformats.org/officeDocument/2006/math">
                              <m:r>
                                <a:rPr lang="en-US" sz="2400" b="1" i="1" kern="1200" dirty="0" smtClean="0">
                                  <a:solidFill>
                                    <a:schemeClr val="lt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400" b="1" kern="1200" dirty="0">
                              <a:solidFill>
                                <a:schemeClr val="lt1"/>
                              </a:solidFill>
                              <a:effectLst/>
                              <a:latin typeface="Bahnschrift" panose="020B0502040204020203" pitchFamily="34" charset="0"/>
                              <a:ea typeface="+mn-ea"/>
                              <a:cs typeface="Arial" panose="020B0604020202020204" pitchFamily="34" charset="0"/>
                            </a:rPr>
                            <a:t>Sandy</a:t>
                          </a:r>
                        </a:p>
                      </a:txBody>
                      <a:tcPr marL="68580" marR="68580" marT="0" marB="0"/>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4.13%</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82457319"/>
                      </a:ext>
                    </a:extLst>
                  </a:tr>
                  <a:tr h="222443">
                    <a:tc>
                      <a:txBody>
                        <a:bodyPr/>
                        <a:lstStyle/>
                        <a:p>
                          <a:pPr marL="457200" algn="ctr">
                            <a:lnSpc>
                              <a:spcPct val="107000"/>
                            </a:lnSpc>
                            <a:spcAft>
                              <a:spcPts val="0"/>
                            </a:spcAft>
                          </a:pPr>
                          <a:r>
                            <a:rPr lang="en-US" sz="2400" b="1" kern="1200" dirty="0">
                              <a:solidFill>
                                <a:schemeClr val="lt1"/>
                              </a:solidFill>
                              <a:effectLst/>
                              <a:latin typeface="Bahnschrift" panose="020B0502040204020203" pitchFamily="34" charset="0"/>
                              <a:ea typeface="+mn-ea"/>
                              <a:cs typeface="Arial" panose="020B0604020202020204" pitchFamily="34" charset="0"/>
                            </a:rPr>
                            <a:t>Mr. </a:t>
                          </a:r>
                          <a:r>
                            <a:rPr lang="en-US" sz="2400" b="1" kern="1200" dirty="0" err="1">
                              <a:solidFill>
                                <a:schemeClr val="lt1"/>
                              </a:solidFill>
                              <a:effectLst/>
                              <a:latin typeface="Bahnschrift" panose="020B0502040204020203" pitchFamily="34" charset="0"/>
                              <a:ea typeface="+mn-ea"/>
                              <a:cs typeface="Arial" panose="020B0604020202020204" pitchFamily="34" charset="0"/>
                            </a:rPr>
                            <a:t>Krabs</a:t>
                          </a:r>
                          <a14:m>
                            <m:oMath xmlns:m="http://schemas.openxmlformats.org/officeDocument/2006/math">
                              <m:r>
                                <a:rPr lang="en-US" sz="2400" b="1" i="1" kern="1200" dirty="0" smtClean="0">
                                  <a:solidFill>
                                    <a:schemeClr val="lt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en-US" sz="2400" b="1" kern="1200" dirty="0">
                              <a:solidFill>
                                <a:schemeClr val="lt1"/>
                              </a:solidFill>
                              <a:effectLst/>
                              <a:latin typeface="Bahnschrift" panose="020B0502040204020203" pitchFamily="34" charset="0"/>
                              <a:ea typeface="+mn-ea"/>
                              <a:cs typeface="Arial" panose="020B0604020202020204" pitchFamily="34" charset="0"/>
                            </a:rPr>
                            <a:t>Squidward</a:t>
                          </a:r>
                        </a:p>
                      </a:txBody>
                      <a:tcPr marL="68580" marR="68580" marT="0" marB="0"/>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2.01%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44049875"/>
                      </a:ext>
                    </a:extLst>
                  </a:tr>
                </a:tbl>
              </a:graphicData>
            </a:graphic>
          </p:graphicFrame>
        </mc:Choice>
        <mc:Fallback xmlns="">
          <p:graphicFrame>
            <p:nvGraphicFramePr>
              <p:cNvPr id="4" name="Table 3">
                <a:extLst>
                  <a:ext uri="{FF2B5EF4-FFF2-40B4-BE49-F238E27FC236}">
                    <a16:creationId xmlns:a16="http://schemas.microsoft.com/office/drawing/2014/main" id="{4235B5A0-7D67-47FF-9FF2-6EFC63F6875D}"/>
                  </a:ext>
                </a:extLst>
              </p:cNvPr>
              <p:cNvGraphicFramePr>
                <a:graphicFrameLocks noGrp="1"/>
              </p:cNvGraphicFramePr>
              <p:nvPr>
                <p:extLst>
                  <p:ext uri="{D42A27DB-BD31-4B8C-83A1-F6EECF244321}">
                    <p14:modId xmlns:p14="http://schemas.microsoft.com/office/powerpoint/2010/main" val="350184315"/>
                  </p:ext>
                </p:extLst>
              </p:nvPr>
            </p:nvGraphicFramePr>
            <p:xfrm>
              <a:off x="1637806" y="2852018"/>
              <a:ext cx="8977347" cy="2266349"/>
            </p:xfrm>
            <a:graphic>
              <a:graphicData uri="http://schemas.openxmlformats.org/drawingml/2006/table">
                <a:tbl>
                  <a:tblPr firstRow="1" firstCol="1" bandRow="1">
                    <a:tableStyleId>{74C1A8A3-306A-4EB7-A6B1-4F7E0EB9C5D6}</a:tableStyleId>
                  </a:tblPr>
                  <a:tblGrid>
                    <a:gridCol w="4778897">
                      <a:extLst>
                        <a:ext uri="{9D8B030D-6E8A-4147-A177-3AD203B41FA5}">
                          <a16:colId xmlns:a16="http://schemas.microsoft.com/office/drawing/2014/main" val="2615355758"/>
                        </a:ext>
                      </a:extLst>
                    </a:gridCol>
                    <a:gridCol w="4198450">
                      <a:extLst>
                        <a:ext uri="{9D8B030D-6E8A-4147-A177-3AD203B41FA5}">
                          <a16:colId xmlns:a16="http://schemas.microsoft.com/office/drawing/2014/main" val="3147628262"/>
                        </a:ext>
                      </a:extLst>
                    </a:gridCol>
                  </a:tblGrid>
                  <a:tr h="408019">
                    <a:tc>
                      <a:txBody>
                        <a:bodyPr/>
                        <a:lstStyle/>
                        <a:p>
                          <a:pPr marL="457200" algn="ctr">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Character</a:t>
                          </a:r>
                        </a:p>
                      </a:txBody>
                      <a:tcPr marL="68580" marR="68580" marT="0" marB="0"/>
                    </a:tc>
                    <a:tc>
                      <a:txBody>
                        <a:bodyPr/>
                        <a:lstStyle/>
                        <a:p>
                          <a:pPr marL="457200" algn="ctr">
                            <a:lnSpc>
                              <a:spcPct val="107000"/>
                            </a:lnSpc>
                            <a:spcAft>
                              <a:spcPts val="0"/>
                            </a:spcAft>
                          </a:pPr>
                          <a:r>
                            <a:rPr lang="en-US" sz="2000" b="1" kern="1200" dirty="0">
                              <a:solidFill>
                                <a:schemeClr val="lt1"/>
                              </a:solidFill>
                              <a:effectLst/>
                              <a:latin typeface="Bahnschrift" panose="020B0502040204020203" pitchFamily="34" charset="0"/>
                              <a:ea typeface="+mn-ea"/>
                              <a:cs typeface="Arial" panose="020B0604020202020204" pitchFamily="34" charset="0"/>
                            </a:rPr>
                            <a:t>Portion of spoken sentences</a:t>
                          </a:r>
                        </a:p>
                      </a:txBody>
                      <a:tcPr marL="68580" marR="68580" marT="0" marB="0"/>
                    </a:tc>
                    <a:extLst>
                      <a:ext uri="{0D108BD9-81ED-4DB2-BD59-A6C34878D82A}">
                        <a16:rowId xmlns:a16="http://schemas.microsoft.com/office/drawing/2014/main" val="2286280670"/>
                      </a:ext>
                    </a:extLst>
                  </a:tr>
                  <a:tr h="371666">
                    <a:tc>
                      <a:txBody>
                        <a:bodyPr/>
                        <a:lstStyle/>
                        <a:p>
                          <a:endParaRPr lang="he-IL"/>
                        </a:p>
                      </a:txBody>
                      <a:tcPr marL="68580" marR="68580" marT="0" marB="0">
                        <a:blipFill>
                          <a:blip r:embed="rId2"/>
                          <a:stretch>
                            <a:fillRect t="-131148" r="-88025" b="-449180"/>
                          </a:stretch>
                        </a:blipFill>
                      </a:tcPr>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11.57%</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92418612"/>
                      </a:ext>
                    </a:extLst>
                  </a:tr>
                  <a:tr h="371666">
                    <a:tc>
                      <a:txBody>
                        <a:bodyPr/>
                        <a:lstStyle/>
                        <a:p>
                          <a:endParaRPr lang="he-IL"/>
                        </a:p>
                      </a:txBody>
                      <a:tcPr marL="68580" marR="68580" marT="0" marB="0">
                        <a:blipFill>
                          <a:blip r:embed="rId2"/>
                          <a:stretch>
                            <a:fillRect t="-231148" r="-88025" b="-349180"/>
                          </a:stretch>
                        </a:blipFill>
                      </a:tcPr>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11.34%</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5889196"/>
                      </a:ext>
                    </a:extLst>
                  </a:tr>
                  <a:tr h="371666">
                    <a:tc>
                      <a:txBody>
                        <a:bodyPr/>
                        <a:lstStyle/>
                        <a:p>
                          <a:endParaRPr lang="he-IL"/>
                        </a:p>
                      </a:txBody>
                      <a:tcPr marL="68580" marR="68580" marT="0" marB="0">
                        <a:blipFill>
                          <a:blip r:embed="rId2"/>
                          <a:stretch>
                            <a:fillRect t="-325806" r="-88025" b="-243548"/>
                          </a:stretch>
                        </a:blipFill>
                      </a:tcPr>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5.56%</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44135469"/>
                      </a:ext>
                    </a:extLst>
                  </a:tr>
                  <a:tr h="371666">
                    <a:tc>
                      <a:txBody>
                        <a:bodyPr/>
                        <a:lstStyle/>
                        <a:p>
                          <a:endParaRPr lang="he-IL"/>
                        </a:p>
                      </a:txBody>
                      <a:tcPr marL="68580" marR="68580" marT="0" marB="0">
                        <a:blipFill>
                          <a:blip r:embed="rId2"/>
                          <a:stretch>
                            <a:fillRect t="-432787" r="-88025" b="-147541"/>
                          </a:stretch>
                        </a:blipFill>
                      </a:tcPr>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4.13%</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82457319"/>
                      </a:ext>
                    </a:extLst>
                  </a:tr>
                  <a:tr h="371666">
                    <a:tc>
                      <a:txBody>
                        <a:bodyPr/>
                        <a:lstStyle/>
                        <a:p>
                          <a:endParaRPr lang="he-IL"/>
                        </a:p>
                      </a:txBody>
                      <a:tcPr marL="68580" marR="68580" marT="0" marB="0">
                        <a:blipFill>
                          <a:blip r:embed="rId2"/>
                          <a:stretch>
                            <a:fillRect t="-532787" r="-88025" b="-47541"/>
                          </a:stretch>
                        </a:blipFill>
                      </a:tcPr>
                    </a:tc>
                    <a:tc>
                      <a:txBody>
                        <a:bodyPr/>
                        <a:lstStyle/>
                        <a:p>
                          <a:pPr marL="457200" algn="ctr">
                            <a:lnSpc>
                              <a:spcPct val="107000"/>
                            </a:lnSpc>
                            <a:spcAft>
                              <a:spcPts val="0"/>
                            </a:spcAft>
                          </a:pPr>
                          <a:r>
                            <a:rPr lang="en-US" sz="2400" dirty="0">
                              <a:effectLst/>
                              <a:latin typeface="Arial" panose="020B0604020202020204" pitchFamily="34" charset="0"/>
                              <a:ea typeface="Calibri" panose="020F0502020204030204" pitchFamily="34" charset="0"/>
                              <a:cs typeface="Arial" panose="020B0604020202020204" pitchFamily="34" charset="0"/>
                            </a:rPr>
                            <a:t>2.01%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44049875"/>
                      </a:ext>
                    </a:extLst>
                  </a:tr>
                </a:tbl>
              </a:graphicData>
            </a:graphic>
          </p:graphicFrame>
        </mc:Fallback>
      </mc:AlternateContent>
      <p:sp>
        <p:nvSpPr>
          <p:cNvPr id="5" name="Slide Number Placeholder 4">
            <a:extLst>
              <a:ext uri="{FF2B5EF4-FFF2-40B4-BE49-F238E27FC236}">
                <a16:creationId xmlns:a16="http://schemas.microsoft.com/office/drawing/2014/main" id="{FB81A889-20F9-47AD-A7AF-4243A79ABCF7}"/>
              </a:ext>
            </a:extLst>
          </p:cNvPr>
          <p:cNvSpPr>
            <a:spLocks noGrp="1"/>
          </p:cNvSpPr>
          <p:nvPr>
            <p:ph type="sldNum" sz="quarter" idx="12"/>
          </p:nvPr>
        </p:nvSpPr>
        <p:spPr/>
        <p:txBody>
          <a:bodyPr/>
          <a:lstStyle/>
          <a:p>
            <a:fld id="{1D011A9C-DC73-4A1A-8179-C21A35DB6D88}" type="slidenum">
              <a:rPr lang="he-IL" smtClean="0"/>
              <a:t>36</a:t>
            </a:fld>
            <a:endParaRPr lang="he-IL"/>
          </a:p>
        </p:txBody>
      </p:sp>
    </p:spTree>
    <p:extLst>
      <p:ext uri="{BB962C8B-B14F-4D97-AF65-F5344CB8AC3E}">
        <p14:creationId xmlns:p14="http://schemas.microsoft.com/office/powerpoint/2010/main" val="2519763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1B79-8A03-4E93-8FE2-213578ED801E}"/>
              </a:ext>
            </a:extLst>
          </p:cNvPr>
          <p:cNvSpPr>
            <a:spLocks noGrp="1"/>
          </p:cNvSpPr>
          <p:nvPr>
            <p:ph type="title"/>
          </p:nvPr>
        </p:nvSpPr>
        <p:spPr/>
        <p:txBody>
          <a:bodyPr/>
          <a:lstStyle/>
          <a:p>
            <a:r>
              <a:rPr lang="en-US" dirty="0"/>
              <a:t>Conclusions</a:t>
            </a:r>
            <a:endParaRPr lang="he-IL" dirty="0"/>
          </a:p>
        </p:txBody>
      </p:sp>
      <p:graphicFrame>
        <p:nvGraphicFramePr>
          <p:cNvPr id="4" name="Content Placeholder 4">
            <a:extLst>
              <a:ext uri="{FF2B5EF4-FFF2-40B4-BE49-F238E27FC236}">
                <a16:creationId xmlns:a16="http://schemas.microsoft.com/office/drawing/2014/main" id="{91BC1DD1-ECAD-4179-8764-F7F447059B30}"/>
              </a:ext>
            </a:extLst>
          </p:cNvPr>
          <p:cNvGraphicFramePr>
            <a:graphicFrameLocks/>
          </p:cNvGraphicFramePr>
          <p:nvPr>
            <p:extLst>
              <p:ext uri="{D42A27DB-BD31-4B8C-83A1-F6EECF244321}">
                <p14:modId xmlns:p14="http://schemas.microsoft.com/office/powerpoint/2010/main" val="218373095"/>
              </p:ext>
            </p:extLst>
          </p:nvPr>
        </p:nvGraphicFramePr>
        <p:xfrm>
          <a:off x="1096963" y="1846263"/>
          <a:ext cx="10119118"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Music">
            <a:extLst>
              <a:ext uri="{FF2B5EF4-FFF2-40B4-BE49-F238E27FC236}">
                <a16:creationId xmlns:a16="http://schemas.microsoft.com/office/drawing/2014/main" id="{C15B509D-372B-4CC6-AF99-EC824B4861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0255" y="4979864"/>
            <a:ext cx="540553" cy="540553"/>
          </a:xfrm>
          <a:prstGeom prst="rect">
            <a:avLst/>
          </a:prstGeom>
        </p:spPr>
      </p:pic>
      <p:pic>
        <p:nvPicPr>
          <p:cNvPr id="6" name="Graphic 5" descr="Megaphone">
            <a:extLst>
              <a:ext uri="{FF2B5EF4-FFF2-40B4-BE49-F238E27FC236}">
                <a16:creationId xmlns:a16="http://schemas.microsoft.com/office/drawing/2014/main" id="{C4ED8A35-BFF7-4AEA-9DD3-B47D53965C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50378" y="4023981"/>
            <a:ext cx="540554" cy="540554"/>
          </a:xfrm>
          <a:prstGeom prst="rect">
            <a:avLst/>
          </a:prstGeom>
        </p:spPr>
      </p:pic>
      <p:pic>
        <p:nvPicPr>
          <p:cNvPr id="7" name="Graphic 6" descr="Map compass">
            <a:extLst>
              <a:ext uri="{FF2B5EF4-FFF2-40B4-BE49-F238E27FC236}">
                <a16:creationId xmlns:a16="http://schemas.microsoft.com/office/drawing/2014/main" id="{5EDB96F3-6867-4F7A-A968-14413891C4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38866" y="3134856"/>
            <a:ext cx="540554" cy="540554"/>
          </a:xfrm>
          <a:prstGeom prst="rect">
            <a:avLst/>
          </a:prstGeom>
        </p:spPr>
      </p:pic>
      <p:pic>
        <p:nvPicPr>
          <p:cNvPr id="8" name="Graphic 7" descr="Compass">
            <a:extLst>
              <a:ext uri="{FF2B5EF4-FFF2-40B4-BE49-F238E27FC236}">
                <a16:creationId xmlns:a16="http://schemas.microsoft.com/office/drawing/2014/main" id="{A3CD5BEB-D134-4E29-9A40-B67AF840C9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0255" y="2212563"/>
            <a:ext cx="540553" cy="540553"/>
          </a:xfrm>
          <a:prstGeom prst="rect">
            <a:avLst/>
          </a:prstGeom>
        </p:spPr>
      </p:pic>
      <p:sp>
        <p:nvSpPr>
          <p:cNvPr id="9" name="Slide Number Placeholder 8">
            <a:extLst>
              <a:ext uri="{FF2B5EF4-FFF2-40B4-BE49-F238E27FC236}">
                <a16:creationId xmlns:a16="http://schemas.microsoft.com/office/drawing/2014/main" id="{CD2843D8-D307-411F-A2D1-2A0DDAD1CBB7}"/>
              </a:ext>
            </a:extLst>
          </p:cNvPr>
          <p:cNvSpPr>
            <a:spLocks noGrp="1"/>
          </p:cNvSpPr>
          <p:nvPr>
            <p:ph type="sldNum" sz="quarter" idx="12"/>
          </p:nvPr>
        </p:nvSpPr>
        <p:spPr/>
        <p:txBody>
          <a:bodyPr/>
          <a:lstStyle/>
          <a:p>
            <a:fld id="{1D011A9C-DC73-4A1A-8179-C21A35DB6D88}" type="slidenum">
              <a:rPr lang="he-IL" smtClean="0"/>
              <a:t>37</a:t>
            </a:fld>
            <a:endParaRPr lang="he-IL"/>
          </a:p>
        </p:txBody>
      </p:sp>
    </p:spTree>
    <p:extLst>
      <p:ext uri="{BB962C8B-B14F-4D97-AF65-F5344CB8AC3E}">
        <p14:creationId xmlns:p14="http://schemas.microsoft.com/office/powerpoint/2010/main" val="1167534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9391-500E-4F32-A479-C27490908F9C}"/>
              </a:ext>
            </a:extLst>
          </p:cNvPr>
          <p:cNvSpPr>
            <a:spLocks noGrp="1"/>
          </p:cNvSpPr>
          <p:nvPr>
            <p:ph type="title"/>
          </p:nvPr>
        </p:nvSpPr>
        <p:spPr/>
        <p:txBody>
          <a:bodyPr/>
          <a:lstStyle/>
          <a:p>
            <a:r>
              <a:rPr lang="en-US"/>
              <a:t>Future </a:t>
            </a:r>
            <a:r>
              <a:rPr lang="en-US" dirty="0"/>
              <a:t>Work</a:t>
            </a:r>
            <a:endParaRPr lang="he-IL" dirty="0"/>
          </a:p>
        </p:txBody>
      </p:sp>
      <p:sp>
        <p:nvSpPr>
          <p:cNvPr id="3" name="Content Placeholder 2">
            <a:extLst>
              <a:ext uri="{FF2B5EF4-FFF2-40B4-BE49-F238E27FC236}">
                <a16:creationId xmlns:a16="http://schemas.microsoft.com/office/drawing/2014/main" id="{61AACF02-24A9-4B54-8F73-53C583F6E3AC}"/>
              </a:ext>
            </a:extLst>
          </p:cNvPr>
          <p:cNvSpPr>
            <a:spLocks noGrp="1"/>
          </p:cNvSpPr>
          <p:nvPr>
            <p:ph idx="1"/>
          </p:nvPr>
        </p:nvSpPr>
        <p:spPr>
          <a:xfrm>
            <a:off x="1097280" y="1845734"/>
            <a:ext cx="10058400" cy="4353730"/>
          </a:xfrm>
        </p:spPr>
        <p:txBody>
          <a:bodyPr>
            <a:normAutofit/>
          </a:bodyPr>
          <a:lstStyle/>
          <a:p>
            <a:pPr marL="342900" indent="-342900" algn="l" rtl="0">
              <a:lnSpc>
                <a:spcPct val="100000"/>
              </a:lnSpc>
              <a:spcBef>
                <a:spcPct val="20000"/>
              </a:spcBef>
              <a:spcAft>
                <a:spcPts val="0"/>
              </a:spcAft>
              <a:buClrTx/>
              <a:buSzTx/>
              <a:buFont typeface="Arial" pitchFamily="34" charset="0"/>
              <a:buChar char="•"/>
            </a:pPr>
            <a:r>
              <a:rPr lang="en-GB" sz="3200" dirty="0">
                <a:solidFill>
                  <a:prstClr val="black"/>
                </a:solidFill>
                <a:latin typeface="Arial" panose="020B0604020202020204" pitchFamily="34" charset="0"/>
                <a:cs typeface="Arial" panose="020B0604020202020204" pitchFamily="34" charset="0"/>
              </a:rPr>
              <a:t>Extracting more transcripts to increase </a:t>
            </a:r>
            <a:r>
              <a:rPr lang="en-US" sz="3200" dirty="0">
                <a:solidFill>
                  <a:prstClr val="black"/>
                </a:solidFill>
                <a:latin typeface="Arial" panose="020B0604020202020204" pitchFamily="34" charset="0"/>
                <a:cs typeface="Arial" panose="020B0604020202020204" pitchFamily="34" charset="0"/>
              </a:rPr>
              <a:t>the corpus</a:t>
            </a:r>
          </a:p>
          <a:p>
            <a:pPr marL="34290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Experimenting with other packages for sentiment analysis (which perform better)</a:t>
            </a:r>
          </a:p>
          <a:p>
            <a:pPr marL="34290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Conducting other types of </a:t>
            </a:r>
            <a:r>
              <a:rPr lang="en-GB" sz="3200" dirty="0">
                <a:solidFill>
                  <a:prstClr val="black"/>
                </a:solidFill>
                <a:latin typeface="Arial" panose="020B0604020202020204" pitchFamily="34" charset="0"/>
                <a:cs typeface="Arial" panose="020B0604020202020204" pitchFamily="34" charset="0"/>
              </a:rPr>
              <a:t>analysis concerning dynamics between characters</a:t>
            </a:r>
          </a:p>
          <a:p>
            <a:pPr marL="818388" lvl="2" indent="-342900" algn="l" rtl="0">
              <a:lnSpc>
                <a:spcPct val="100000"/>
              </a:lnSpc>
              <a:spcBef>
                <a:spcPct val="20000"/>
              </a:spcBef>
              <a:spcAft>
                <a:spcPts val="0"/>
              </a:spcAft>
              <a:buClrTx/>
              <a:buFont typeface="Arial" pitchFamily="34" charset="0"/>
              <a:buChar char="•"/>
            </a:pPr>
            <a:r>
              <a:rPr lang="en-GB" sz="2800" dirty="0">
                <a:solidFill>
                  <a:prstClr val="black"/>
                </a:solidFill>
                <a:latin typeface="Arial" panose="020B0604020202020204" pitchFamily="34" charset="0"/>
                <a:cs typeface="Arial" panose="020B0604020202020204" pitchFamily="34" charset="0"/>
              </a:rPr>
              <a:t>Considering group conversations between </a:t>
            </a:r>
            <a:r>
              <a:rPr lang="en-US" sz="2800" dirty="0">
                <a:solidFill>
                  <a:prstClr val="black"/>
                </a:solidFill>
                <a:latin typeface="Arial" panose="020B0604020202020204" pitchFamily="34" charset="0"/>
                <a:cs typeface="Arial" panose="020B0604020202020204" pitchFamily="34" charset="0"/>
              </a:rPr>
              <a:t>more than two characters</a:t>
            </a:r>
          </a:p>
          <a:p>
            <a:pPr marL="818388" lvl="2" indent="-342900" algn="l" rtl="0">
              <a:lnSpc>
                <a:spcPct val="100000"/>
              </a:lnSpc>
              <a:spcBef>
                <a:spcPct val="20000"/>
              </a:spcBef>
              <a:spcAft>
                <a:spcPts val="0"/>
              </a:spcAft>
              <a:buClrTx/>
              <a:buFont typeface="Arial" pitchFamily="34" charset="0"/>
              <a:buChar char="•"/>
            </a:pPr>
            <a:r>
              <a:rPr lang="en-GB" sz="2800" dirty="0">
                <a:solidFill>
                  <a:prstClr val="black"/>
                </a:solidFill>
                <a:latin typeface="Arial" panose="020B0604020202020204" pitchFamily="34" charset="0"/>
                <a:cs typeface="Arial" panose="020B0604020202020204" pitchFamily="34" charset="0"/>
              </a:rPr>
              <a:t>Change in dynamics over time (seasons)</a:t>
            </a:r>
            <a:endParaRPr lang="en-US" sz="2800" dirty="0">
              <a:solidFill>
                <a:prstClr val="black"/>
              </a:solidFill>
              <a:latin typeface="Arial" panose="020B0604020202020204" pitchFamily="34" charset="0"/>
              <a:cs typeface="Arial" panose="020B0604020202020204" pitchFamily="34" charset="0"/>
            </a:endParaRPr>
          </a:p>
          <a:p>
            <a:pPr marL="818388" lvl="2" indent="-342900" algn="l" rtl="0">
              <a:lnSpc>
                <a:spcPct val="100000"/>
              </a:lnSpc>
              <a:spcBef>
                <a:spcPct val="20000"/>
              </a:spcBef>
              <a:spcAft>
                <a:spcPts val="0"/>
              </a:spcAft>
              <a:buClrTx/>
              <a:buFont typeface="Arial" pitchFamily="34" charset="0"/>
              <a:buChar char="•"/>
            </a:pPr>
            <a:endParaRPr lang="en-US" sz="2800" dirty="0">
              <a:solidFill>
                <a:prstClr val="black"/>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30F73F6-9539-47FF-A1FF-EF1C13880B89}"/>
              </a:ext>
            </a:extLst>
          </p:cNvPr>
          <p:cNvSpPr>
            <a:spLocks noGrp="1"/>
          </p:cNvSpPr>
          <p:nvPr>
            <p:ph type="sldNum" sz="quarter" idx="12"/>
          </p:nvPr>
        </p:nvSpPr>
        <p:spPr/>
        <p:txBody>
          <a:bodyPr/>
          <a:lstStyle/>
          <a:p>
            <a:fld id="{1D011A9C-DC73-4A1A-8179-C21A35DB6D88}" type="slidenum">
              <a:rPr lang="he-IL" smtClean="0"/>
              <a:t>38</a:t>
            </a:fld>
            <a:endParaRPr lang="he-IL"/>
          </a:p>
        </p:txBody>
      </p:sp>
    </p:spTree>
    <p:extLst>
      <p:ext uri="{BB962C8B-B14F-4D97-AF65-F5344CB8AC3E}">
        <p14:creationId xmlns:p14="http://schemas.microsoft.com/office/powerpoint/2010/main" val="4260143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8FDE-9B4B-4904-8AF0-091FA13FE2F2}"/>
              </a:ext>
            </a:extLst>
          </p:cNvPr>
          <p:cNvSpPr>
            <a:spLocks noGrp="1"/>
          </p:cNvSpPr>
          <p:nvPr>
            <p:ph type="title"/>
          </p:nvPr>
        </p:nvSpPr>
        <p:spPr/>
        <p:txBody>
          <a:bodyPr/>
          <a:lstStyle/>
          <a:p>
            <a:r>
              <a:rPr lang="en-GB" dirty="0"/>
              <a:t>Questions?</a:t>
            </a:r>
            <a:endParaRPr lang="he-IL" dirty="0"/>
          </a:p>
        </p:txBody>
      </p:sp>
      <p:pic>
        <p:nvPicPr>
          <p:cNvPr id="1026" name="Picture 2" descr="×ª××¦××ª ×ª××× × ×¢×××¨ âªquestions?â¬â">
            <a:extLst>
              <a:ext uri="{FF2B5EF4-FFF2-40B4-BE49-F238E27FC236}">
                <a16:creationId xmlns:a16="http://schemas.microsoft.com/office/drawing/2014/main" id="{9AC413A5-5083-4F99-8529-7BFCF2068419}"/>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944049" y="2230045"/>
            <a:ext cx="4303902" cy="2840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7D7117-481E-4A2B-A253-3CE100567A0F}"/>
              </a:ext>
            </a:extLst>
          </p:cNvPr>
          <p:cNvSpPr>
            <a:spLocks noGrp="1"/>
          </p:cNvSpPr>
          <p:nvPr>
            <p:ph type="sldNum" sz="quarter" idx="12"/>
          </p:nvPr>
        </p:nvSpPr>
        <p:spPr/>
        <p:txBody>
          <a:bodyPr/>
          <a:lstStyle/>
          <a:p>
            <a:fld id="{1D011A9C-DC73-4A1A-8179-C21A35DB6D88}" type="slidenum">
              <a:rPr lang="he-IL" smtClean="0"/>
              <a:t>39</a:t>
            </a:fld>
            <a:endParaRPr lang="he-IL"/>
          </a:p>
        </p:txBody>
      </p:sp>
    </p:spTree>
    <p:extLst>
      <p:ext uri="{BB962C8B-B14F-4D97-AF65-F5344CB8AC3E}">
        <p14:creationId xmlns:p14="http://schemas.microsoft.com/office/powerpoint/2010/main" val="583159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6E8-FB49-44B8-B172-21DBB0DE3FCD}"/>
              </a:ext>
            </a:extLst>
          </p:cNvPr>
          <p:cNvSpPr>
            <a:spLocks noGrp="1"/>
          </p:cNvSpPr>
          <p:nvPr>
            <p:ph type="title"/>
          </p:nvPr>
        </p:nvSpPr>
        <p:spPr/>
        <p:txBody>
          <a:bodyPr/>
          <a:lstStyle/>
          <a:p>
            <a:r>
              <a:rPr lang="en-US" dirty="0"/>
              <a:t>Introduction</a:t>
            </a:r>
            <a:br>
              <a:rPr lang="en-US" dirty="0"/>
            </a:br>
            <a:r>
              <a:rPr lang="en-US" sz="3200" dirty="0"/>
              <a:t>About the show</a:t>
            </a:r>
            <a:endParaRPr lang="he-IL" dirty="0"/>
          </a:p>
        </p:txBody>
      </p:sp>
      <p:sp>
        <p:nvSpPr>
          <p:cNvPr id="3" name="Content Placeholder 2">
            <a:extLst>
              <a:ext uri="{FF2B5EF4-FFF2-40B4-BE49-F238E27FC236}">
                <a16:creationId xmlns:a16="http://schemas.microsoft.com/office/drawing/2014/main" id="{13F2DDD0-97E7-4BE4-AC4E-7FAB93B69BF8}"/>
              </a:ext>
            </a:extLst>
          </p:cNvPr>
          <p:cNvSpPr>
            <a:spLocks noGrp="1"/>
          </p:cNvSpPr>
          <p:nvPr>
            <p:ph idx="1"/>
          </p:nvPr>
        </p:nvSpPr>
        <p:spPr>
          <a:xfrm>
            <a:off x="1097280" y="1845734"/>
            <a:ext cx="10058400" cy="4023360"/>
          </a:xfrm>
        </p:spPr>
        <p:txBody>
          <a:bodyPr>
            <a:normAutofit/>
          </a:bodyPr>
          <a:lstStyle/>
          <a:p>
            <a:pPr marL="342900" lvl="0" indent="-342900" algn="l" rtl="0">
              <a:lnSpc>
                <a:spcPct val="100000"/>
              </a:lnSpc>
              <a:spcBef>
                <a:spcPct val="20000"/>
              </a:spcBef>
              <a:spcAft>
                <a:spcPts val="0"/>
              </a:spcAft>
              <a:buClrTx/>
              <a:buSzTx/>
              <a:buFont typeface="Arial" pitchFamily="34" charset="0"/>
              <a:buChar char="•"/>
            </a:pPr>
            <a:r>
              <a:rPr lang="en-US" sz="3200" b="1" i="1" dirty="0">
                <a:solidFill>
                  <a:prstClr val="black"/>
                </a:solidFill>
                <a:latin typeface="Arial" panose="020B0604020202020204" pitchFamily="34" charset="0"/>
                <a:cs typeface="Arial" panose="020B0604020202020204" pitchFamily="34" charset="0"/>
              </a:rPr>
              <a:t>SpongeBob SquarePants</a:t>
            </a:r>
            <a:r>
              <a:rPr lang="en-US" sz="3200" dirty="0">
                <a:solidFill>
                  <a:prstClr val="black"/>
                </a:solidFill>
                <a:latin typeface="Arial" panose="020B0604020202020204" pitchFamily="34" charset="0"/>
                <a:cs typeface="Arial" panose="020B0604020202020204" pitchFamily="34" charset="0"/>
              </a:rPr>
              <a:t> is an American animated television series created by marine biologist and animator Stephen </a:t>
            </a:r>
            <a:r>
              <a:rPr lang="en-US" sz="3200" dirty="0" err="1">
                <a:solidFill>
                  <a:prstClr val="black"/>
                </a:solidFill>
                <a:latin typeface="Arial" panose="020B0604020202020204" pitchFamily="34" charset="0"/>
                <a:cs typeface="Arial" panose="020B0604020202020204" pitchFamily="34" charset="0"/>
              </a:rPr>
              <a:t>Hillenburg</a:t>
            </a:r>
            <a:r>
              <a:rPr lang="en-US" sz="3200" dirty="0">
                <a:solidFill>
                  <a:prstClr val="black"/>
                </a:solidFill>
                <a:latin typeface="Arial" panose="020B0604020202020204" pitchFamily="34" charset="0"/>
                <a:cs typeface="Arial" panose="020B0604020202020204" pitchFamily="34" charset="0"/>
              </a:rPr>
              <a:t> for ”Nickelodeon”</a:t>
            </a:r>
          </a:p>
          <a:p>
            <a:pPr marL="34290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First broadcasted on 01.05.1999</a:t>
            </a:r>
          </a:p>
          <a:p>
            <a:pPr marL="34290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Number of seasons</a:t>
            </a:r>
            <a:r>
              <a:rPr lang="en-US" sz="3200">
                <a:solidFill>
                  <a:prstClr val="black"/>
                </a:solidFill>
                <a:latin typeface="Arial" panose="020B0604020202020204" pitchFamily="34" charset="0"/>
                <a:cs typeface="Arial" panose="020B0604020202020204" pitchFamily="34" charset="0"/>
              </a:rPr>
              <a:t>: 11</a:t>
            </a:r>
            <a:endParaRPr lang="en-US" sz="3200" dirty="0">
              <a:solidFill>
                <a:prstClr val="black"/>
              </a:solidFill>
              <a:latin typeface="Arial" panose="020B0604020202020204" pitchFamily="34" charset="0"/>
              <a:cs typeface="Arial" panose="020B0604020202020204" pitchFamily="34" charset="0"/>
            </a:endParaRPr>
          </a:p>
          <a:p>
            <a:pPr marL="342900" lvl="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Number of episodes: more than 220</a:t>
            </a:r>
          </a:p>
          <a:p>
            <a:pPr algn="l" rtl="0"/>
            <a:endParaRPr lang="he-IL" dirty="0"/>
          </a:p>
        </p:txBody>
      </p:sp>
      <p:pic>
        <p:nvPicPr>
          <p:cNvPr id="1028" name="Picture 4" descr="×ª××× × ×§×©××¨×">
            <a:extLst>
              <a:ext uri="{FF2B5EF4-FFF2-40B4-BE49-F238E27FC236}">
                <a16:creationId xmlns:a16="http://schemas.microsoft.com/office/drawing/2014/main" id="{E1ACAF2B-DA06-4A53-838F-861A9CDBF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2787" y="3625296"/>
            <a:ext cx="1904534" cy="19336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7F2B3D-3D9A-4173-A391-3FD85CA621DF}"/>
              </a:ext>
            </a:extLst>
          </p:cNvPr>
          <p:cNvSpPr/>
          <p:nvPr/>
        </p:nvSpPr>
        <p:spPr>
          <a:xfrm>
            <a:off x="8369105" y="5558924"/>
            <a:ext cx="3191899" cy="246221"/>
          </a:xfrm>
          <a:prstGeom prst="rect">
            <a:avLst/>
          </a:prstGeom>
        </p:spPr>
        <p:txBody>
          <a:bodyPr wrap="none">
            <a:spAutoFit/>
          </a:bodyPr>
          <a:lstStyle/>
          <a:p>
            <a:r>
              <a:rPr lang="he-IL" sz="1000" dirty="0"/>
              <a:t>https://www.pinterest.com/pin/396739048399587469/</a:t>
            </a:r>
          </a:p>
        </p:txBody>
      </p:sp>
      <p:sp>
        <p:nvSpPr>
          <p:cNvPr id="4" name="Slide Number Placeholder 3">
            <a:extLst>
              <a:ext uri="{FF2B5EF4-FFF2-40B4-BE49-F238E27FC236}">
                <a16:creationId xmlns:a16="http://schemas.microsoft.com/office/drawing/2014/main" id="{4D294F0F-B31D-4B65-AD4C-0D655E22D053}"/>
              </a:ext>
            </a:extLst>
          </p:cNvPr>
          <p:cNvSpPr>
            <a:spLocks noGrp="1"/>
          </p:cNvSpPr>
          <p:nvPr>
            <p:ph type="sldNum" sz="quarter" idx="12"/>
          </p:nvPr>
        </p:nvSpPr>
        <p:spPr/>
        <p:txBody>
          <a:bodyPr/>
          <a:lstStyle/>
          <a:p>
            <a:fld id="{1D011A9C-DC73-4A1A-8179-C21A35DB6D88}" type="slidenum">
              <a:rPr lang="he-IL" smtClean="0"/>
              <a:t>4</a:t>
            </a:fld>
            <a:endParaRPr lang="he-IL"/>
          </a:p>
        </p:txBody>
      </p:sp>
    </p:spTree>
    <p:extLst>
      <p:ext uri="{BB962C8B-B14F-4D97-AF65-F5344CB8AC3E}">
        <p14:creationId xmlns:p14="http://schemas.microsoft.com/office/powerpoint/2010/main" val="2334857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FE6A-12DD-48D0-B89E-C6955357B74A}"/>
              </a:ext>
            </a:extLst>
          </p:cNvPr>
          <p:cNvSpPr>
            <a:spLocks noGrp="1"/>
          </p:cNvSpPr>
          <p:nvPr>
            <p:ph type="title"/>
          </p:nvPr>
        </p:nvSpPr>
        <p:spPr/>
        <p:txBody>
          <a:bodyPr>
            <a:normAutofit/>
          </a:bodyPr>
          <a:lstStyle/>
          <a:p>
            <a:r>
              <a:rPr lang="en-US" dirty="0"/>
              <a:t>Introduction </a:t>
            </a:r>
            <a:br>
              <a:rPr lang="en-US" dirty="0"/>
            </a:br>
            <a:r>
              <a:rPr lang="en-US" sz="3200" dirty="0"/>
              <a:t>Roles and relationships</a:t>
            </a:r>
            <a:endParaRPr lang="he-IL" dirty="0"/>
          </a:p>
        </p:txBody>
      </p:sp>
      <p:sp>
        <p:nvSpPr>
          <p:cNvPr id="3" name="Content Placeholder 2">
            <a:extLst>
              <a:ext uri="{FF2B5EF4-FFF2-40B4-BE49-F238E27FC236}">
                <a16:creationId xmlns:a16="http://schemas.microsoft.com/office/drawing/2014/main" id="{B6B8F5B5-DD10-4121-9926-F32172BCE356}"/>
              </a:ext>
            </a:extLst>
          </p:cNvPr>
          <p:cNvSpPr>
            <a:spLocks noGrp="1"/>
          </p:cNvSpPr>
          <p:nvPr>
            <p:ph idx="1"/>
          </p:nvPr>
        </p:nvSpPr>
        <p:spPr/>
        <p:txBody>
          <a:bodyPr/>
          <a:lstStyle/>
          <a:p>
            <a:endParaRPr lang="he-IL"/>
          </a:p>
        </p:txBody>
      </p:sp>
      <p:grpSp>
        <p:nvGrpSpPr>
          <p:cNvPr id="62" name="Group 61">
            <a:extLst>
              <a:ext uri="{FF2B5EF4-FFF2-40B4-BE49-F238E27FC236}">
                <a16:creationId xmlns:a16="http://schemas.microsoft.com/office/drawing/2014/main" id="{438D2218-B8EC-4535-9F18-D1E4AE782C8E}"/>
              </a:ext>
            </a:extLst>
          </p:cNvPr>
          <p:cNvGrpSpPr/>
          <p:nvPr/>
        </p:nvGrpSpPr>
        <p:grpSpPr>
          <a:xfrm>
            <a:off x="0" y="1845734"/>
            <a:ext cx="12192000" cy="5012266"/>
            <a:chOff x="-1434518" y="1196752"/>
            <a:chExt cx="12192000" cy="5661248"/>
          </a:xfrm>
        </p:grpSpPr>
        <p:sp>
          <p:nvSpPr>
            <p:cNvPr id="5" name="מלבן 19">
              <a:extLst>
                <a:ext uri="{FF2B5EF4-FFF2-40B4-BE49-F238E27FC236}">
                  <a16:creationId xmlns:a16="http://schemas.microsoft.com/office/drawing/2014/main" id="{E7E15871-3B10-44B9-8F4C-DC2E16CB0916}"/>
                </a:ext>
              </a:extLst>
            </p:cNvPr>
            <p:cNvSpPr/>
            <p:nvPr/>
          </p:nvSpPr>
          <p:spPr>
            <a:xfrm>
              <a:off x="-1434518" y="1196752"/>
              <a:ext cx="12192000" cy="5661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מציין מיקום תוכן 2">
              <a:extLst>
                <a:ext uri="{FF2B5EF4-FFF2-40B4-BE49-F238E27FC236}">
                  <a16:creationId xmlns:a16="http://schemas.microsoft.com/office/drawing/2014/main" id="{67D8CC4C-C795-42EC-8E12-8407C23E2A29}"/>
                </a:ext>
              </a:extLst>
            </p:cNvPr>
            <p:cNvSpPr txBox="1">
              <a:spLocks/>
            </p:cNvSpPr>
            <p:nvPr/>
          </p:nvSpPr>
          <p:spPr>
            <a:xfrm>
              <a:off x="3925946" y="4039242"/>
              <a:ext cx="1284062" cy="348516"/>
            </a:xfrm>
            <a:prstGeom prst="rect">
              <a:avLst/>
            </a:prstGeom>
          </p:spPr>
          <p:txBody>
            <a:bodyPr vert="horz" lIns="0" tIns="45720" rIns="0" bIns="45720" rtlCol="0">
              <a:noAutofit/>
            </a:bodyPr>
            <a:lst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l" rtl="0">
                <a:spcBef>
                  <a:spcPct val="20000"/>
                </a:spcBef>
                <a:buNone/>
              </a:pPr>
              <a:r>
                <a:rPr lang="en-US" sz="1800" b="1" dirty="0">
                  <a:solidFill>
                    <a:schemeClr val="tx1"/>
                  </a:solidFill>
                  <a:latin typeface="Abadi" panose="020B0604020104020204" pitchFamily="34" charset="0"/>
                </a:rPr>
                <a:t>SpongeBob</a:t>
              </a:r>
            </a:p>
          </p:txBody>
        </p:sp>
        <p:pic>
          <p:nvPicPr>
            <p:cNvPr id="7" name="תמונה 4">
              <a:extLst>
                <a:ext uri="{FF2B5EF4-FFF2-40B4-BE49-F238E27FC236}">
                  <a16:creationId xmlns:a16="http://schemas.microsoft.com/office/drawing/2014/main" id="{CA6E4BC2-E049-4556-A807-F7C48E42E5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1966" y="3315557"/>
              <a:ext cx="633670" cy="792088"/>
            </a:xfrm>
            <a:prstGeom prst="rect">
              <a:avLst/>
            </a:prstGeom>
          </p:spPr>
        </p:pic>
        <p:pic>
          <p:nvPicPr>
            <p:cNvPr id="8" name="תמונה 5">
              <a:extLst>
                <a:ext uri="{FF2B5EF4-FFF2-40B4-BE49-F238E27FC236}">
                  <a16:creationId xmlns:a16="http://schemas.microsoft.com/office/drawing/2014/main" id="{63A79E48-A6FE-4A39-95B4-573DC269B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3965" y="1583875"/>
              <a:ext cx="648072" cy="864096"/>
            </a:xfrm>
            <a:prstGeom prst="rect">
              <a:avLst/>
            </a:prstGeom>
          </p:spPr>
        </p:pic>
        <p:pic>
          <p:nvPicPr>
            <p:cNvPr id="9" name="מציין מיקום תוכן 3">
              <a:extLst>
                <a:ext uri="{FF2B5EF4-FFF2-40B4-BE49-F238E27FC236}">
                  <a16:creationId xmlns:a16="http://schemas.microsoft.com/office/drawing/2014/main" id="{FD9E2AAD-B29F-4DE4-B26F-6A8A145F6E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4238" y="4107645"/>
              <a:ext cx="338214" cy="857200"/>
            </a:xfrm>
            <a:prstGeom prst="rect">
              <a:avLst/>
            </a:prstGeom>
          </p:spPr>
        </p:pic>
        <p:pic>
          <p:nvPicPr>
            <p:cNvPr id="11" name="תמונה 8">
              <a:extLst>
                <a:ext uri="{FF2B5EF4-FFF2-40B4-BE49-F238E27FC236}">
                  <a16:creationId xmlns:a16="http://schemas.microsoft.com/office/drawing/2014/main" id="{EA1763EE-18DA-47E2-ABBA-F9084A8A59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0670" y="3395187"/>
              <a:ext cx="561662" cy="641900"/>
            </a:xfrm>
            <a:prstGeom prst="rect">
              <a:avLst/>
            </a:prstGeom>
          </p:spPr>
        </p:pic>
        <p:pic>
          <p:nvPicPr>
            <p:cNvPr id="12" name="תמונה 9">
              <a:extLst>
                <a:ext uri="{FF2B5EF4-FFF2-40B4-BE49-F238E27FC236}">
                  <a16:creationId xmlns:a16="http://schemas.microsoft.com/office/drawing/2014/main" id="{5F45F1DF-8A46-49A7-9E4A-4A473BFFE1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966" y="5170287"/>
              <a:ext cx="918994" cy="689246"/>
            </a:xfrm>
            <a:prstGeom prst="rect">
              <a:avLst/>
            </a:prstGeom>
          </p:spPr>
        </p:pic>
        <p:pic>
          <p:nvPicPr>
            <p:cNvPr id="13" name="תמונה 10">
              <a:extLst>
                <a:ext uri="{FF2B5EF4-FFF2-40B4-BE49-F238E27FC236}">
                  <a16:creationId xmlns:a16="http://schemas.microsoft.com/office/drawing/2014/main" id="{B30F06C3-3D12-4CA6-9CEF-858826315C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1261" y="5886891"/>
              <a:ext cx="583836" cy="583836"/>
            </a:xfrm>
            <a:prstGeom prst="rect">
              <a:avLst/>
            </a:prstGeom>
          </p:spPr>
        </p:pic>
        <p:pic>
          <p:nvPicPr>
            <p:cNvPr id="14" name="מציין מיקום תוכן 3">
              <a:extLst>
                <a:ext uri="{FF2B5EF4-FFF2-40B4-BE49-F238E27FC236}">
                  <a16:creationId xmlns:a16="http://schemas.microsoft.com/office/drawing/2014/main" id="{0C15C7B3-FB87-49AE-AAFE-17B0591241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69945" y="5688258"/>
              <a:ext cx="496063" cy="981102"/>
            </a:xfrm>
            <a:prstGeom prst="rect">
              <a:avLst/>
            </a:prstGeom>
          </p:spPr>
        </p:pic>
        <p:pic>
          <p:nvPicPr>
            <p:cNvPr id="15" name="תמונה 12">
              <a:extLst>
                <a:ext uri="{FF2B5EF4-FFF2-40B4-BE49-F238E27FC236}">
                  <a16:creationId xmlns:a16="http://schemas.microsoft.com/office/drawing/2014/main" id="{307F3538-68AF-4C30-A4F7-6CFE00EC2D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64966" y="3364592"/>
              <a:ext cx="694017" cy="694017"/>
            </a:xfrm>
            <a:prstGeom prst="rect">
              <a:avLst/>
            </a:prstGeom>
          </p:spPr>
        </p:pic>
        <p:pic>
          <p:nvPicPr>
            <p:cNvPr id="16" name="תמונה 13">
              <a:extLst>
                <a:ext uri="{FF2B5EF4-FFF2-40B4-BE49-F238E27FC236}">
                  <a16:creationId xmlns:a16="http://schemas.microsoft.com/office/drawing/2014/main" id="{21D48F24-1FD4-403E-862F-6F86D7C23D7C}"/>
                </a:ext>
              </a:extLst>
            </p:cNvPr>
            <p:cNvPicPr>
              <a:picLocks noChangeAspect="1"/>
            </p:cNvPicPr>
            <p:nvPr/>
          </p:nvPicPr>
          <p:blipFill>
            <a:blip r:embed="rId10" cstate="print">
              <a:clrChange>
                <a:clrFrom>
                  <a:srgbClr val="0B75A1"/>
                </a:clrFrom>
                <a:clrTo>
                  <a:srgbClr val="0B75A1">
                    <a:alpha val="0"/>
                  </a:srgbClr>
                </a:clrTo>
              </a:clrChange>
              <a:extLst>
                <a:ext uri="{28A0092B-C50C-407E-A947-70E740481C1C}">
                  <a14:useLocalDpi xmlns:a14="http://schemas.microsoft.com/office/drawing/2010/main" val="0"/>
                </a:ext>
              </a:extLst>
            </a:blip>
            <a:stretch>
              <a:fillRect/>
            </a:stretch>
          </p:blipFill>
          <p:spPr>
            <a:xfrm>
              <a:off x="4124178" y="5066951"/>
              <a:ext cx="866862" cy="664594"/>
            </a:xfrm>
            <a:prstGeom prst="rect">
              <a:avLst/>
            </a:prstGeom>
          </p:spPr>
        </p:pic>
        <p:pic>
          <p:nvPicPr>
            <p:cNvPr id="17" name="תמונה 15">
              <a:extLst>
                <a:ext uri="{FF2B5EF4-FFF2-40B4-BE49-F238E27FC236}">
                  <a16:creationId xmlns:a16="http://schemas.microsoft.com/office/drawing/2014/main" id="{20425201-7368-42B0-97C7-4BF78E1F89C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6870" y="2232583"/>
              <a:ext cx="656990" cy="877118"/>
            </a:xfrm>
            <a:prstGeom prst="rect">
              <a:avLst/>
            </a:prstGeom>
          </p:spPr>
        </p:pic>
        <p:pic>
          <p:nvPicPr>
            <p:cNvPr id="18" name="תמונה 16">
              <a:extLst>
                <a:ext uri="{FF2B5EF4-FFF2-40B4-BE49-F238E27FC236}">
                  <a16:creationId xmlns:a16="http://schemas.microsoft.com/office/drawing/2014/main" id="{2AE5EF40-4193-4A8D-A538-A2AFA00E89DC}"/>
                </a:ext>
              </a:extLst>
            </p:cNvPr>
            <p:cNvPicPr>
              <a:picLocks noChangeAspect="1"/>
            </p:cNvPicPr>
            <p:nvPr/>
          </p:nvPicPr>
          <p:blipFill>
            <a:blip r:embed="rId12" cstate="print">
              <a:clrChange>
                <a:clrFrom>
                  <a:srgbClr val="CEC3B1"/>
                </a:clrFrom>
                <a:clrTo>
                  <a:srgbClr val="CEC3B1">
                    <a:alpha val="0"/>
                  </a:srgbClr>
                </a:clrTo>
              </a:clrChange>
              <a:extLst>
                <a:ext uri="{28A0092B-C50C-407E-A947-70E740481C1C}">
                  <a14:useLocalDpi xmlns:a14="http://schemas.microsoft.com/office/drawing/2010/main" val="0"/>
                </a:ext>
              </a:extLst>
            </a:blip>
            <a:stretch>
              <a:fillRect/>
            </a:stretch>
          </p:blipFill>
          <p:spPr>
            <a:xfrm>
              <a:off x="492328" y="4447132"/>
              <a:ext cx="1204824" cy="903618"/>
            </a:xfrm>
            <a:prstGeom prst="rect">
              <a:avLst/>
            </a:prstGeom>
          </p:spPr>
        </p:pic>
        <p:pic>
          <p:nvPicPr>
            <p:cNvPr id="19" name="תמונה 17">
              <a:extLst>
                <a:ext uri="{FF2B5EF4-FFF2-40B4-BE49-F238E27FC236}">
                  <a16:creationId xmlns:a16="http://schemas.microsoft.com/office/drawing/2014/main" id="{240C5616-A799-435A-9854-BC8BACFFC51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76084" y="1690105"/>
              <a:ext cx="648072" cy="769045"/>
            </a:xfrm>
            <a:prstGeom prst="rect">
              <a:avLst/>
            </a:prstGeom>
          </p:spPr>
        </p:pic>
        <p:sp>
          <p:nvSpPr>
            <p:cNvPr id="20" name="מציין מיקום תוכן 2">
              <a:extLst>
                <a:ext uri="{FF2B5EF4-FFF2-40B4-BE49-F238E27FC236}">
                  <a16:creationId xmlns:a16="http://schemas.microsoft.com/office/drawing/2014/main" id="{AC523CB5-C03D-464C-B5CF-6E0EFF1B7EAE}"/>
                </a:ext>
              </a:extLst>
            </p:cNvPr>
            <p:cNvSpPr txBox="1">
              <a:spLocks/>
            </p:cNvSpPr>
            <p:nvPr/>
          </p:nvSpPr>
          <p:spPr>
            <a:xfrm>
              <a:off x="5627962" y="1635594"/>
              <a:ext cx="704694"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Gary</a:t>
              </a:r>
            </a:p>
          </p:txBody>
        </p:sp>
        <p:sp>
          <p:nvSpPr>
            <p:cNvPr id="21" name="מציין מיקום תוכן 2">
              <a:extLst>
                <a:ext uri="{FF2B5EF4-FFF2-40B4-BE49-F238E27FC236}">
                  <a16:creationId xmlns:a16="http://schemas.microsoft.com/office/drawing/2014/main" id="{BB305C59-D155-40BD-8E48-7932F661528E}"/>
                </a:ext>
              </a:extLst>
            </p:cNvPr>
            <p:cNvSpPr txBox="1">
              <a:spLocks/>
            </p:cNvSpPr>
            <p:nvPr/>
          </p:nvSpPr>
          <p:spPr>
            <a:xfrm>
              <a:off x="2125230" y="3964776"/>
              <a:ext cx="1206311"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Mr. </a:t>
              </a:r>
              <a:r>
                <a:rPr lang="en-US" sz="1800" b="1" dirty="0" err="1">
                  <a:latin typeface="Abadi" panose="020B0604020104020204" pitchFamily="34" charset="0"/>
                </a:rPr>
                <a:t>Krabs</a:t>
              </a:r>
              <a:endParaRPr lang="en-US" sz="1800" b="1" dirty="0">
                <a:latin typeface="Abadi" panose="020B0604020104020204" pitchFamily="34" charset="0"/>
              </a:endParaRPr>
            </a:p>
          </p:txBody>
        </p:sp>
        <p:cxnSp>
          <p:nvCxnSpPr>
            <p:cNvPr id="22" name="מחבר ישר 23">
              <a:extLst>
                <a:ext uri="{FF2B5EF4-FFF2-40B4-BE49-F238E27FC236}">
                  <a16:creationId xmlns:a16="http://schemas.microsoft.com/office/drawing/2014/main" id="{2A1D6DA4-A791-45C2-B6C6-49C6F211AE1E}"/>
                </a:ext>
              </a:extLst>
            </p:cNvPr>
            <p:cNvCxnSpPr>
              <a:stCxn id="19" idx="2"/>
            </p:cNvCxnSpPr>
            <p:nvPr/>
          </p:nvCxnSpPr>
          <p:spPr>
            <a:xfrm>
              <a:off x="3300120" y="2459150"/>
              <a:ext cx="951846" cy="11947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מציין מיקום תוכן 2">
              <a:extLst>
                <a:ext uri="{FF2B5EF4-FFF2-40B4-BE49-F238E27FC236}">
                  <a16:creationId xmlns:a16="http://schemas.microsoft.com/office/drawing/2014/main" id="{9724DB07-BF55-4A48-BF35-284C1F7575C5}"/>
                </a:ext>
              </a:extLst>
            </p:cNvPr>
            <p:cNvSpPr txBox="1">
              <a:spLocks/>
            </p:cNvSpPr>
            <p:nvPr/>
          </p:nvSpPr>
          <p:spPr>
            <a:xfrm rot="2947286">
              <a:off x="3236307" y="2566723"/>
              <a:ext cx="826044" cy="34851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t>Teacher</a:t>
              </a:r>
            </a:p>
          </p:txBody>
        </p:sp>
        <p:cxnSp>
          <p:nvCxnSpPr>
            <p:cNvPr id="24" name="מחבר ישר 26">
              <a:extLst>
                <a:ext uri="{FF2B5EF4-FFF2-40B4-BE49-F238E27FC236}">
                  <a16:creationId xmlns:a16="http://schemas.microsoft.com/office/drawing/2014/main" id="{CED32A1C-3255-45DF-9012-8FE604077A69}"/>
                </a:ext>
              </a:extLst>
            </p:cNvPr>
            <p:cNvCxnSpPr>
              <a:endCxn id="7" idx="0"/>
            </p:cNvCxnSpPr>
            <p:nvPr/>
          </p:nvCxnSpPr>
          <p:spPr>
            <a:xfrm flipH="1">
              <a:off x="4568801" y="2339752"/>
              <a:ext cx="72899" cy="975805"/>
            </a:xfrm>
            <a:prstGeom prst="line">
              <a:avLst/>
            </a:prstGeom>
          </p:spPr>
          <p:style>
            <a:lnRef idx="1">
              <a:schemeClr val="accent1"/>
            </a:lnRef>
            <a:fillRef idx="0">
              <a:schemeClr val="accent1"/>
            </a:fillRef>
            <a:effectRef idx="0">
              <a:schemeClr val="accent1"/>
            </a:effectRef>
            <a:fontRef idx="minor">
              <a:schemeClr val="tx1"/>
            </a:fontRef>
          </p:style>
        </p:cxnSp>
        <p:sp>
          <p:nvSpPr>
            <p:cNvPr id="25" name="מציין מיקום תוכן 2">
              <a:extLst>
                <a:ext uri="{FF2B5EF4-FFF2-40B4-BE49-F238E27FC236}">
                  <a16:creationId xmlns:a16="http://schemas.microsoft.com/office/drawing/2014/main" id="{74A85404-0CEB-4941-9BB8-0B5B5D8F3D98}"/>
                </a:ext>
              </a:extLst>
            </p:cNvPr>
            <p:cNvSpPr txBox="1">
              <a:spLocks/>
            </p:cNvSpPr>
            <p:nvPr/>
          </p:nvSpPr>
          <p:spPr>
            <a:xfrm>
              <a:off x="4072348" y="2424094"/>
              <a:ext cx="1383588" cy="34851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a:t>Friend &amp; neighbor</a:t>
              </a:r>
            </a:p>
          </p:txBody>
        </p:sp>
        <p:sp>
          <p:nvSpPr>
            <p:cNvPr id="26" name="מציין מיקום תוכן 2">
              <a:extLst>
                <a:ext uri="{FF2B5EF4-FFF2-40B4-BE49-F238E27FC236}">
                  <a16:creationId xmlns:a16="http://schemas.microsoft.com/office/drawing/2014/main" id="{48B15C85-F7BA-4FB1-861A-AB27A0217C34}"/>
                </a:ext>
              </a:extLst>
            </p:cNvPr>
            <p:cNvSpPr txBox="1">
              <a:spLocks/>
            </p:cNvSpPr>
            <p:nvPr/>
          </p:nvSpPr>
          <p:spPr>
            <a:xfrm>
              <a:off x="7402738" y="4911351"/>
              <a:ext cx="1504564"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Barnacle Boy</a:t>
              </a:r>
            </a:p>
          </p:txBody>
        </p:sp>
        <p:sp>
          <p:nvSpPr>
            <p:cNvPr id="27" name="מציין מיקום תוכן 2">
              <a:extLst>
                <a:ext uri="{FF2B5EF4-FFF2-40B4-BE49-F238E27FC236}">
                  <a16:creationId xmlns:a16="http://schemas.microsoft.com/office/drawing/2014/main" id="{4BBB5C8D-AF37-4209-AC5B-2F30F3CEDD22}"/>
                </a:ext>
              </a:extLst>
            </p:cNvPr>
            <p:cNvSpPr txBox="1">
              <a:spLocks/>
            </p:cNvSpPr>
            <p:nvPr/>
          </p:nvSpPr>
          <p:spPr>
            <a:xfrm>
              <a:off x="4328408" y="1250851"/>
              <a:ext cx="935529"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Patrick</a:t>
              </a:r>
            </a:p>
          </p:txBody>
        </p:sp>
        <p:sp>
          <p:nvSpPr>
            <p:cNvPr id="29" name="מציין מיקום תוכן 2">
              <a:extLst>
                <a:ext uri="{FF2B5EF4-FFF2-40B4-BE49-F238E27FC236}">
                  <a16:creationId xmlns:a16="http://schemas.microsoft.com/office/drawing/2014/main" id="{2B3BCB78-5634-4C6C-9C82-BFCA70A2AF76}"/>
                </a:ext>
              </a:extLst>
            </p:cNvPr>
            <p:cNvSpPr txBox="1">
              <a:spLocks/>
            </p:cNvSpPr>
            <p:nvPr/>
          </p:nvSpPr>
          <p:spPr>
            <a:xfrm>
              <a:off x="7379304" y="2185797"/>
              <a:ext cx="1527998"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Mermaid Man</a:t>
              </a:r>
            </a:p>
          </p:txBody>
        </p:sp>
        <p:sp>
          <p:nvSpPr>
            <p:cNvPr id="30" name="מלבן 37">
              <a:extLst>
                <a:ext uri="{FF2B5EF4-FFF2-40B4-BE49-F238E27FC236}">
                  <a16:creationId xmlns:a16="http://schemas.microsoft.com/office/drawing/2014/main" id="{A7438982-F641-4234-BDD2-F88CD0B16E3D}"/>
                </a:ext>
              </a:extLst>
            </p:cNvPr>
            <p:cNvSpPr/>
            <p:nvPr/>
          </p:nvSpPr>
          <p:spPr>
            <a:xfrm>
              <a:off x="7402738" y="2232583"/>
              <a:ext cx="1427898" cy="308413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מציין מיקום תוכן 2">
              <a:extLst>
                <a:ext uri="{FF2B5EF4-FFF2-40B4-BE49-F238E27FC236}">
                  <a16:creationId xmlns:a16="http://schemas.microsoft.com/office/drawing/2014/main" id="{7F3E06A7-E35E-4FFE-9AC1-90F3683D2D40}"/>
                </a:ext>
              </a:extLst>
            </p:cNvPr>
            <p:cNvSpPr txBox="1">
              <a:spLocks/>
            </p:cNvSpPr>
            <p:nvPr/>
          </p:nvSpPr>
          <p:spPr>
            <a:xfrm>
              <a:off x="7493208" y="1907050"/>
              <a:ext cx="1418488" cy="34851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Super Heroes</a:t>
              </a:r>
            </a:p>
          </p:txBody>
        </p:sp>
        <p:pic>
          <p:nvPicPr>
            <p:cNvPr id="32" name="תמונה 39">
              <a:extLst>
                <a:ext uri="{FF2B5EF4-FFF2-40B4-BE49-F238E27FC236}">
                  <a16:creationId xmlns:a16="http://schemas.microsoft.com/office/drawing/2014/main" id="{42959AA8-DE77-404F-B4CC-3717315911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34331" y="2034160"/>
              <a:ext cx="590421" cy="442816"/>
            </a:xfrm>
            <a:prstGeom prst="rect">
              <a:avLst/>
            </a:prstGeom>
          </p:spPr>
        </p:pic>
        <p:cxnSp>
          <p:nvCxnSpPr>
            <p:cNvPr id="33" name="מחבר ישר 40">
              <a:extLst>
                <a:ext uri="{FF2B5EF4-FFF2-40B4-BE49-F238E27FC236}">
                  <a16:creationId xmlns:a16="http://schemas.microsoft.com/office/drawing/2014/main" id="{955F4D49-545A-4BE4-BDD3-4F7A2C69D4E2}"/>
                </a:ext>
              </a:extLst>
            </p:cNvPr>
            <p:cNvCxnSpPr>
              <a:stCxn id="32" idx="2"/>
            </p:cNvCxnSpPr>
            <p:nvPr/>
          </p:nvCxnSpPr>
          <p:spPr>
            <a:xfrm flipH="1">
              <a:off x="4741251" y="2476976"/>
              <a:ext cx="1188291" cy="982462"/>
            </a:xfrm>
            <a:prstGeom prst="line">
              <a:avLst/>
            </a:prstGeom>
          </p:spPr>
          <p:style>
            <a:lnRef idx="1">
              <a:schemeClr val="accent1"/>
            </a:lnRef>
            <a:fillRef idx="0">
              <a:schemeClr val="accent1"/>
            </a:fillRef>
            <a:effectRef idx="0">
              <a:schemeClr val="accent1"/>
            </a:effectRef>
            <a:fontRef idx="minor">
              <a:schemeClr val="tx1"/>
            </a:fontRef>
          </p:style>
        </p:cxnSp>
        <p:sp>
          <p:nvSpPr>
            <p:cNvPr id="34" name="מציין מיקום תוכן 2">
              <a:extLst>
                <a:ext uri="{FF2B5EF4-FFF2-40B4-BE49-F238E27FC236}">
                  <a16:creationId xmlns:a16="http://schemas.microsoft.com/office/drawing/2014/main" id="{CFAF3CAF-8632-41FE-B8E1-3FF6A60A2E16}"/>
                </a:ext>
              </a:extLst>
            </p:cNvPr>
            <p:cNvSpPr txBox="1">
              <a:spLocks/>
            </p:cNvSpPr>
            <p:nvPr/>
          </p:nvSpPr>
          <p:spPr>
            <a:xfrm>
              <a:off x="5023382" y="2779779"/>
              <a:ext cx="826044" cy="34851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t>Pet</a:t>
              </a:r>
            </a:p>
          </p:txBody>
        </p:sp>
        <p:cxnSp>
          <p:nvCxnSpPr>
            <p:cNvPr id="35" name="מחבר ישר 44">
              <a:extLst>
                <a:ext uri="{FF2B5EF4-FFF2-40B4-BE49-F238E27FC236}">
                  <a16:creationId xmlns:a16="http://schemas.microsoft.com/office/drawing/2014/main" id="{9D555BDE-9D2B-446F-B617-BCC07989BF7B}"/>
                </a:ext>
              </a:extLst>
            </p:cNvPr>
            <p:cNvCxnSpPr>
              <a:stCxn id="15" idx="1"/>
              <a:endCxn id="7" idx="3"/>
            </p:cNvCxnSpPr>
            <p:nvPr/>
          </p:nvCxnSpPr>
          <p:spPr>
            <a:xfrm flipH="1">
              <a:off x="4885636" y="3711601"/>
              <a:ext cx="97933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מציין מיקום תוכן 2">
              <a:extLst>
                <a:ext uri="{FF2B5EF4-FFF2-40B4-BE49-F238E27FC236}">
                  <a16:creationId xmlns:a16="http://schemas.microsoft.com/office/drawing/2014/main" id="{DCC9C6FD-CF68-4459-AF20-7B4A9B223248}"/>
                </a:ext>
              </a:extLst>
            </p:cNvPr>
            <p:cNvSpPr txBox="1">
              <a:spLocks/>
            </p:cNvSpPr>
            <p:nvPr/>
          </p:nvSpPr>
          <p:spPr>
            <a:xfrm>
              <a:off x="4976034" y="3441499"/>
              <a:ext cx="826044" cy="34851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t>Friend</a:t>
              </a:r>
            </a:p>
          </p:txBody>
        </p:sp>
        <p:sp>
          <p:nvSpPr>
            <p:cNvPr id="37" name="מציין מיקום תוכן 2">
              <a:extLst>
                <a:ext uri="{FF2B5EF4-FFF2-40B4-BE49-F238E27FC236}">
                  <a16:creationId xmlns:a16="http://schemas.microsoft.com/office/drawing/2014/main" id="{AA73E893-0491-4DC4-97C3-B1C2A09BC810}"/>
                </a:ext>
              </a:extLst>
            </p:cNvPr>
            <p:cNvSpPr txBox="1">
              <a:spLocks/>
            </p:cNvSpPr>
            <p:nvPr/>
          </p:nvSpPr>
          <p:spPr>
            <a:xfrm>
              <a:off x="2798898" y="1300346"/>
              <a:ext cx="1097788"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Mrs. Puff</a:t>
              </a:r>
            </a:p>
          </p:txBody>
        </p:sp>
        <p:sp>
          <p:nvSpPr>
            <p:cNvPr id="38" name="מציין מיקום תוכן 2">
              <a:extLst>
                <a:ext uri="{FF2B5EF4-FFF2-40B4-BE49-F238E27FC236}">
                  <a16:creationId xmlns:a16="http://schemas.microsoft.com/office/drawing/2014/main" id="{3A4FE77D-9698-40E7-B763-DDEA9135B1A0}"/>
                </a:ext>
              </a:extLst>
            </p:cNvPr>
            <p:cNvSpPr txBox="1">
              <a:spLocks/>
            </p:cNvSpPr>
            <p:nvPr/>
          </p:nvSpPr>
          <p:spPr>
            <a:xfrm>
              <a:off x="5830877" y="2985017"/>
              <a:ext cx="772080"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Sandy</a:t>
              </a:r>
            </a:p>
          </p:txBody>
        </p:sp>
        <p:sp>
          <p:nvSpPr>
            <p:cNvPr id="39" name="מציין מיקום תוכן 2">
              <a:extLst>
                <a:ext uri="{FF2B5EF4-FFF2-40B4-BE49-F238E27FC236}">
                  <a16:creationId xmlns:a16="http://schemas.microsoft.com/office/drawing/2014/main" id="{B8944405-C8E4-46DC-B08A-C0520D4A6815}"/>
                </a:ext>
              </a:extLst>
            </p:cNvPr>
            <p:cNvSpPr txBox="1">
              <a:spLocks/>
            </p:cNvSpPr>
            <p:nvPr/>
          </p:nvSpPr>
          <p:spPr>
            <a:xfrm>
              <a:off x="6003499" y="4783869"/>
              <a:ext cx="725443"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Larry</a:t>
              </a:r>
            </a:p>
          </p:txBody>
        </p:sp>
        <p:sp>
          <p:nvSpPr>
            <p:cNvPr id="40" name="מלבן 52">
              <a:extLst>
                <a:ext uri="{FF2B5EF4-FFF2-40B4-BE49-F238E27FC236}">
                  <a16:creationId xmlns:a16="http://schemas.microsoft.com/office/drawing/2014/main" id="{D116419C-708D-462E-92DA-441076837A7A}"/>
                </a:ext>
              </a:extLst>
            </p:cNvPr>
            <p:cNvSpPr/>
            <p:nvPr/>
          </p:nvSpPr>
          <p:spPr>
            <a:xfrm>
              <a:off x="5742928" y="4840058"/>
              <a:ext cx="1179456" cy="109589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מציין מיקום תוכן 2">
              <a:extLst>
                <a:ext uri="{FF2B5EF4-FFF2-40B4-BE49-F238E27FC236}">
                  <a16:creationId xmlns:a16="http://schemas.microsoft.com/office/drawing/2014/main" id="{60992D5F-6C22-41A8-BC3D-8FF463A8E7B5}"/>
                </a:ext>
              </a:extLst>
            </p:cNvPr>
            <p:cNvSpPr txBox="1">
              <a:spLocks/>
            </p:cNvSpPr>
            <p:nvPr/>
          </p:nvSpPr>
          <p:spPr>
            <a:xfrm>
              <a:off x="5735555" y="4533193"/>
              <a:ext cx="1177816"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500" dirty="0"/>
                <a:t>The cool guy</a:t>
              </a:r>
            </a:p>
          </p:txBody>
        </p:sp>
        <p:cxnSp>
          <p:nvCxnSpPr>
            <p:cNvPr id="42" name="מחבר ישר 54">
              <a:extLst>
                <a:ext uri="{FF2B5EF4-FFF2-40B4-BE49-F238E27FC236}">
                  <a16:creationId xmlns:a16="http://schemas.microsoft.com/office/drawing/2014/main" id="{D8854B80-5E50-498B-8C1F-1E2A84254E70}"/>
                </a:ext>
              </a:extLst>
            </p:cNvPr>
            <p:cNvCxnSpPr>
              <a:cxnSpLocks/>
              <a:stCxn id="16" idx="0"/>
            </p:cNvCxnSpPr>
            <p:nvPr/>
          </p:nvCxnSpPr>
          <p:spPr>
            <a:xfrm flipH="1" flipV="1">
              <a:off x="4542704" y="4003886"/>
              <a:ext cx="14905" cy="106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מחבר ישר 58">
              <a:extLst>
                <a:ext uri="{FF2B5EF4-FFF2-40B4-BE49-F238E27FC236}">
                  <a16:creationId xmlns:a16="http://schemas.microsoft.com/office/drawing/2014/main" id="{11B736EE-DEB4-4512-839F-C7B076996079}"/>
                </a:ext>
              </a:extLst>
            </p:cNvPr>
            <p:cNvCxnSpPr>
              <a:cxnSpLocks/>
              <a:stCxn id="7" idx="1"/>
              <a:endCxn id="11" idx="3"/>
            </p:cNvCxnSpPr>
            <p:nvPr/>
          </p:nvCxnSpPr>
          <p:spPr>
            <a:xfrm flipH="1">
              <a:off x="2952332" y="3711601"/>
              <a:ext cx="1299634" cy="4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מחבר ישר 61">
              <a:extLst>
                <a:ext uri="{FF2B5EF4-FFF2-40B4-BE49-F238E27FC236}">
                  <a16:creationId xmlns:a16="http://schemas.microsoft.com/office/drawing/2014/main" id="{0BC29887-4EAD-4BAB-9B5D-0FD6DB1084D8}"/>
                </a:ext>
              </a:extLst>
            </p:cNvPr>
            <p:cNvCxnSpPr>
              <a:stCxn id="16" idx="1"/>
              <a:endCxn id="11" idx="3"/>
            </p:cNvCxnSpPr>
            <p:nvPr/>
          </p:nvCxnSpPr>
          <p:spPr>
            <a:xfrm flipH="1" flipV="1">
              <a:off x="2952332" y="3716137"/>
              <a:ext cx="1171846" cy="1683111"/>
            </a:xfrm>
            <a:prstGeom prst="line">
              <a:avLst/>
            </a:prstGeom>
          </p:spPr>
          <p:style>
            <a:lnRef idx="1">
              <a:schemeClr val="accent1"/>
            </a:lnRef>
            <a:fillRef idx="0">
              <a:schemeClr val="accent1"/>
            </a:fillRef>
            <a:effectRef idx="0">
              <a:schemeClr val="accent1"/>
            </a:effectRef>
            <a:fontRef idx="minor">
              <a:schemeClr val="tx1"/>
            </a:fontRef>
          </p:style>
        </p:cxnSp>
        <p:sp>
          <p:nvSpPr>
            <p:cNvPr id="45" name="מציין מיקום תוכן 2">
              <a:extLst>
                <a:ext uri="{FF2B5EF4-FFF2-40B4-BE49-F238E27FC236}">
                  <a16:creationId xmlns:a16="http://schemas.microsoft.com/office/drawing/2014/main" id="{1DB29E5D-5175-4307-A6D6-1214BDF5F9F7}"/>
                </a:ext>
              </a:extLst>
            </p:cNvPr>
            <p:cNvSpPr txBox="1">
              <a:spLocks/>
            </p:cNvSpPr>
            <p:nvPr/>
          </p:nvSpPr>
          <p:spPr>
            <a:xfrm>
              <a:off x="3218954" y="3390131"/>
              <a:ext cx="826044" cy="34851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t>Boss</a:t>
              </a:r>
            </a:p>
          </p:txBody>
        </p:sp>
        <p:sp>
          <p:nvSpPr>
            <p:cNvPr id="46" name="מציין מיקום תוכן 2">
              <a:extLst>
                <a:ext uri="{FF2B5EF4-FFF2-40B4-BE49-F238E27FC236}">
                  <a16:creationId xmlns:a16="http://schemas.microsoft.com/office/drawing/2014/main" id="{B5BFBDBB-3F9B-48AC-8487-FCFDEFEF329C}"/>
                </a:ext>
              </a:extLst>
            </p:cNvPr>
            <p:cNvSpPr txBox="1">
              <a:spLocks/>
            </p:cNvSpPr>
            <p:nvPr/>
          </p:nvSpPr>
          <p:spPr>
            <a:xfrm>
              <a:off x="3347792" y="4539421"/>
              <a:ext cx="826044" cy="34851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t>Boss</a:t>
              </a:r>
            </a:p>
          </p:txBody>
        </p:sp>
        <p:sp>
          <p:nvSpPr>
            <p:cNvPr id="47" name="מציין מיקום תוכן 2">
              <a:extLst>
                <a:ext uri="{FF2B5EF4-FFF2-40B4-BE49-F238E27FC236}">
                  <a16:creationId xmlns:a16="http://schemas.microsoft.com/office/drawing/2014/main" id="{93056B16-6260-4F57-B455-6D35BE95FA51}"/>
                </a:ext>
              </a:extLst>
            </p:cNvPr>
            <p:cNvSpPr txBox="1">
              <a:spLocks/>
            </p:cNvSpPr>
            <p:nvPr/>
          </p:nvSpPr>
          <p:spPr>
            <a:xfrm>
              <a:off x="3777091" y="4779784"/>
              <a:ext cx="1780006" cy="3765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200" dirty="0"/>
                <a:t>Neighbors &amp; Co-workers</a:t>
              </a:r>
            </a:p>
          </p:txBody>
        </p:sp>
        <p:cxnSp>
          <p:nvCxnSpPr>
            <p:cNvPr id="48" name="מחבר ישר 67">
              <a:extLst>
                <a:ext uri="{FF2B5EF4-FFF2-40B4-BE49-F238E27FC236}">
                  <a16:creationId xmlns:a16="http://schemas.microsoft.com/office/drawing/2014/main" id="{E5E9230E-B1FD-4BBB-8265-0C2C6003B57A}"/>
                </a:ext>
              </a:extLst>
            </p:cNvPr>
            <p:cNvCxnSpPr>
              <a:stCxn id="14" idx="3"/>
              <a:endCxn id="16" idx="1"/>
            </p:cNvCxnSpPr>
            <p:nvPr/>
          </p:nvCxnSpPr>
          <p:spPr>
            <a:xfrm flipV="1">
              <a:off x="3066008" y="5399248"/>
              <a:ext cx="1058170" cy="779561"/>
            </a:xfrm>
            <a:prstGeom prst="line">
              <a:avLst/>
            </a:prstGeom>
          </p:spPr>
          <p:style>
            <a:lnRef idx="1">
              <a:schemeClr val="accent1"/>
            </a:lnRef>
            <a:fillRef idx="0">
              <a:schemeClr val="accent1"/>
            </a:fillRef>
            <a:effectRef idx="0">
              <a:schemeClr val="accent1"/>
            </a:effectRef>
            <a:fontRef idx="minor">
              <a:schemeClr val="tx1"/>
            </a:fontRef>
          </p:style>
        </p:cxnSp>
        <p:sp>
          <p:nvSpPr>
            <p:cNvPr id="49" name="מציין מיקום תוכן 2">
              <a:extLst>
                <a:ext uri="{FF2B5EF4-FFF2-40B4-BE49-F238E27FC236}">
                  <a16:creationId xmlns:a16="http://schemas.microsoft.com/office/drawing/2014/main" id="{20C2E780-92CC-46DE-81D4-AEE03D08D00E}"/>
                </a:ext>
              </a:extLst>
            </p:cNvPr>
            <p:cNvSpPr txBox="1">
              <a:spLocks/>
            </p:cNvSpPr>
            <p:nvPr/>
          </p:nvSpPr>
          <p:spPr>
            <a:xfrm>
              <a:off x="2290277" y="5353505"/>
              <a:ext cx="1206311"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err="1">
                  <a:latin typeface="Abadi" panose="020B0604020104020204" pitchFamily="34" charset="0"/>
                </a:rPr>
                <a:t>Squilliam</a:t>
              </a:r>
              <a:endParaRPr lang="en-US" sz="1800" b="1" dirty="0">
                <a:latin typeface="Abadi" panose="020B0604020104020204" pitchFamily="34" charset="0"/>
              </a:endParaRPr>
            </a:p>
          </p:txBody>
        </p:sp>
        <p:sp>
          <p:nvSpPr>
            <p:cNvPr id="50" name="מציין מיקום תוכן 2">
              <a:extLst>
                <a:ext uri="{FF2B5EF4-FFF2-40B4-BE49-F238E27FC236}">
                  <a16:creationId xmlns:a16="http://schemas.microsoft.com/office/drawing/2014/main" id="{20F29BD0-C45E-4059-BAAB-4E6A976AD9DF}"/>
                </a:ext>
              </a:extLst>
            </p:cNvPr>
            <p:cNvSpPr txBox="1">
              <a:spLocks/>
            </p:cNvSpPr>
            <p:nvPr/>
          </p:nvSpPr>
          <p:spPr>
            <a:xfrm>
              <a:off x="3989151" y="5711785"/>
              <a:ext cx="1231541"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err="1">
                  <a:latin typeface="Abadi" panose="020B0604020104020204" pitchFamily="34" charset="0"/>
                </a:rPr>
                <a:t>Squidward</a:t>
              </a:r>
              <a:endParaRPr lang="en-US" sz="1800" b="1" dirty="0">
                <a:latin typeface="Abadi" panose="020B0604020104020204" pitchFamily="34" charset="0"/>
              </a:endParaRPr>
            </a:p>
          </p:txBody>
        </p:sp>
        <p:sp>
          <p:nvSpPr>
            <p:cNvPr id="51" name="מציין מיקום תוכן 2">
              <a:extLst>
                <a:ext uri="{FF2B5EF4-FFF2-40B4-BE49-F238E27FC236}">
                  <a16:creationId xmlns:a16="http://schemas.microsoft.com/office/drawing/2014/main" id="{78FE6A67-6FDC-4FA3-B991-527E3FC45389}"/>
                </a:ext>
              </a:extLst>
            </p:cNvPr>
            <p:cNvSpPr txBox="1">
              <a:spLocks/>
            </p:cNvSpPr>
            <p:nvPr/>
          </p:nvSpPr>
          <p:spPr>
            <a:xfrm rot="19663203">
              <a:off x="3287999" y="5518786"/>
              <a:ext cx="730749" cy="36199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t>Nemesis</a:t>
              </a:r>
            </a:p>
          </p:txBody>
        </p:sp>
        <p:cxnSp>
          <p:nvCxnSpPr>
            <p:cNvPr id="52" name="מחבר ישר 74">
              <a:extLst>
                <a:ext uri="{FF2B5EF4-FFF2-40B4-BE49-F238E27FC236}">
                  <a16:creationId xmlns:a16="http://schemas.microsoft.com/office/drawing/2014/main" id="{57ACCD25-831C-4592-AB97-28D7C0931A4C}"/>
                </a:ext>
              </a:extLst>
            </p:cNvPr>
            <p:cNvCxnSpPr>
              <a:stCxn id="13" idx="0"/>
              <a:endCxn id="18" idx="2"/>
            </p:cNvCxnSpPr>
            <p:nvPr/>
          </p:nvCxnSpPr>
          <p:spPr>
            <a:xfrm flipV="1">
              <a:off x="1093179" y="5350750"/>
              <a:ext cx="1561" cy="536141"/>
            </a:xfrm>
            <a:prstGeom prst="line">
              <a:avLst/>
            </a:prstGeom>
          </p:spPr>
          <p:style>
            <a:lnRef idx="1">
              <a:schemeClr val="accent1"/>
            </a:lnRef>
            <a:fillRef idx="0">
              <a:schemeClr val="accent1"/>
            </a:fillRef>
            <a:effectRef idx="0">
              <a:schemeClr val="accent1"/>
            </a:effectRef>
            <a:fontRef idx="minor">
              <a:schemeClr val="tx1"/>
            </a:fontRef>
          </p:style>
        </p:cxnSp>
        <p:sp>
          <p:nvSpPr>
            <p:cNvPr id="53" name="מציין מיקום תוכן 2">
              <a:extLst>
                <a:ext uri="{FF2B5EF4-FFF2-40B4-BE49-F238E27FC236}">
                  <a16:creationId xmlns:a16="http://schemas.microsoft.com/office/drawing/2014/main" id="{F2CED0A7-3584-4C5A-AA99-09D12BF3E327}"/>
                </a:ext>
              </a:extLst>
            </p:cNvPr>
            <p:cNvSpPr txBox="1">
              <a:spLocks/>
            </p:cNvSpPr>
            <p:nvPr/>
          </p:nvSpPr>
          <p:spPr>
            <a:xfrm>
              <a:off x="125784" y="4238550"/>
              <a:ext cx="1080684"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Plankton</a:t>
              </a:r>
            </a:p>
          </p:txBody>
        </p:sp>
        <p:sp>
          <p:nvSpPr>
            <p:cNvPr id="54" name="מציין מיקום תוכן 2">
              <a:extLst>
                <a:ext uri="{FF2B5EF4-FFF2-40B4-BE49-F238E27FC236}">
                  <a16:creationId xmlns:a16="http://schemas.microsoft.com/office/drawing/2014/main" id="{059D092D-8A05-4D52-9DD7-F44DE7A7C627}"/>
                </a:ext>
              </a:extLst>
            </p:cNvPr>
            <p:cNvSpPr txBox="1">
              <a:spLocks/>
            </p:cNvSpPr>
            <p:nvPr/>
          </p:nvSpPr>
          <p:spPr>
            <a:xfrm>
              <a:off x="752354" y="6410595"/>
              <a:ext cx="759421"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Karen</a:t>
              </a:r>
            </a:p>
          </p:txBody>
        </p:sp>
        <p:sp>
          <p:nvSpPr>
            <p:cNvPr id="55" name="מציין מיקום תוכן 2">
              <a:extLst>
                <a:ext uri="{FF2B5EF4-FFF2-40B4-BE49-F238E27FC236}">
                  <a16:creationId xmlns:a16="http://schemas.microsoft.com/office/drawing/2014/main" id="{F4C3E122-F602-4737-A27B-74BA7090F9A9}"/>
                </a:ext>
              </a:extLst>
            </p:cNvPr>
            <p:cNvSpPr txBox="1">
              <a:spLocks/>
            </p:cNvSpPr>
            <p:nvPr/>
          </p:nvSpPr>
          <p:spPr>
            <a:xfrm rot="16200000">
              <a:off x="675035" y="5420583"/>
              <a:ext cx="621611" cy="348517"/>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t>Wife</a:t>
              </a:r>
            </a:p>
          </p:txBody>
        </p:sp>
        <p:cxnSp>
          <p:nvCxnSpPr>
            <p:cNvPr id="56" name="מחבר ישר 84">
              <a:extLst>
                <a:ext uri="{FF2B5EF4-FFF2-40B4-BE49-F238E27FC236}">
                  <a16:creationId xmlns:a16="http://schemas.microsoft.com/office/drawing/2014/main" id="{7C669E16-30AA-448A-8A2A-2D86531C627A}"/>
                </a:ext>
              </a:extLst>
            </p:cNvPr>
            <p:cNvCxnSpPr>
              <a:stCxn id="11" idx="1"/>
              <a:endCxn id="17" idx="3"/>
            </p:cNvCxnSpPr>
            <p:nvPr/>
          </p:nvCxnSpPr>
          <p:spPr>
            <a:xfrm flipH="1" flipV="1">
              <a:off x="1643860" y="2671142"/>
              <a:ext cx="746810" cy="1044995"/>
            </a:xfrm>
            <a:prstGeom prst="line">
              <a:avLst/>
            </a:prstGeom>
          </p:spPr>
          <p:style>
            <a:lnRef idx="1">
              <a:schemeClr val="accent1"/>
            </a:lnRef>
            <a:fillRef idx="0">
              <a:schemeClr val="accent1"/>
            </a:fillRef>
            <a:effectRef idx="0">
              <a:schemeClr val="accent1"/>
            </a:effectRef>
            <a:fontRef idx="minor">
              <a:schemeClr val="tx1"/>
            </a:fontRef>
          </p:style>
        </p:cxnSp>
        <p:sp>
          <p:nvSpPr>
            <p:cNvPr id="57" name="מציין מיקום תוכן 2">
              <a:extLst>
                <a:ext uri="{FF2B5EF4-FFF2-40B4-BE49-F238E27FC236}">
                  <a16:creationId xmlns:a16="http://schemas.microsoft.com/office/drawing/2014/main" id="{C00E37ED-0888-4C4D-81AC-6735A97CA82A}"/>
                </a:ext>
              </a:extLst>
            </p:cNvPr>
            <p:cNvSpPr txBox="1">
              <a:spLocks/>
            </p:cNvSpPr>
            <p:nvPr/>
          </p:nvSpPr>
          <p:spPr>
            <a:xfrm rot="3160067">
              <a:off x="1585500" y="2939328"/>
              <a:ext cx="1050034" cy="34851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dirty="0"/>
                <a:t>daughter</a:t>
              </a:r>
            </a:p>
          </p:txBody>
        </p:sp>
        <p:sp>
          <p:nvSpPr>
            <p:cNvPr id="58" name="מציין מיקום תוכן 2">
              <a:extLst>
                <a:ext uri="{FF2B5EF4-FFF2-40B4-BE49-F238E27FC236}">
                  <a16:creationId xmlns:a16="http://schemas.microsoft.com/office/drawing/2014/main" id="{226B4EBB-0389-4394-B76C-47332D1C1018}"/>
                </a:ext>
              </a:extLst>
            </p:cNvPr>
            <p:cNvSpPr txBox="1">
              <a:spLocks/>
            </p:cNvSpPr>
            <p:nvPr/>
          </p:nvSpPr>
          <p:spPr>
            <a:xfrm>
              <a:off x="943670" y="1840230"/>
              <a:ext cx="826044" cy="348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latin typeface="Abadi" panose="020B0604020104020204" pitchFamily="34" charset="0"/>
                </a:rPr>
                <a:t>Pearl</a:t>
              </a:r>
            </a:p>
          </p:txBody>
        </p:sp>
        <p:cxnSp>
          <p:nvCxnSpPr>
            <p:cNvPr id="28" name="מחבר ישר 33">
              <a:extLst>
                <a:ext uri="{FF2B5EF4-FFF2-40B4-BE49-F238E27FC236}">
                  <a16:creationId xmlns:a16="http://schemas.microsoft.com/office/drawing/2014/main" id="{966F5331-E037-4E38-9485-4A7A5B08DCD4}"/>
                </a:ext>
              </a:extLst>
            </p:cNvPr>
            <p:cNvCxnSpPr>
              <a:endCxn id="9" idx="0"/>
            </p:cNvCxnSpPr>
            <p:nvPr/>
          </p:nvCxnSpPr>
          <p:spPr>
            <a:xfrm>
              <a:off x="8028951" y="3053678"/>
              <a:ext cx="4394" cy="1053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מחבר ישר 90">
              <a:extLst>
                <a:ext uri="{FF2B5EF4-FFF2-40B4-BE49-F238E27FC236}">
                  <a16:creationId xmlns:a16="http://schemas.microsoft.com/office/drawing/2014/main" id="{24E801D4-A467-4BE9-9181-687B651815A8}"/>
                </a:ext>
              </a:extLst>
            </p:cNvPr>
            <p:cNvCxnSpPr>
              <a:endCxn id="11" idx="1"/>
            </p:cNvCxnSpPr>
            <p:nvPr/>
          </p:nvCxnSpPr>
          <p:spPr>
            <a:xfrm flipV="1">
              <a:off x="1031625" y="3716137"/>
              <a:ext cx="1359045" cy="928343"/>
            </a:xfrm>
            <a:prstGeom prst="line">
              <a:avLst/>
            </a:prstGeom>
          </p:spPr>
          <p:style>
            <a:lnRef idx="1">
              <a:schemeClr val="accent1"/>
            </a:lnRef>
            <a:fillRef idx="0">
              <a:schemeClr val="accent1"/>
            </a:fillRef>
            <a:effectRef idx="0">
              <a:schemeClr val="accent1"/>
            </a:effectRef>
            <a:fontRef idx="minor">
              <a:schemeClr val="tx1"/>
            </a:fontRef>
          </p:style>
        </p:cxnSp>
        <p:sp>
          <p:nvSpPr>
            <p:cNvPr id="60" name="מציין מיקום תוכן 2">
              <a:extLst>
                <a:ext uri="{FF2B5EF4-FFF2-40B4-BE49-F238E27FC236}">
                  <a16:creationId xmlns:a16="http://schemas.microsoft.com/office/drawing/2014/main" id="{2C83DFF3-B46C-424B-ADDC-78627C943C91}"/>
                </a:ext>
              </a:extLst>
            </p:cNvPr>
            <p:cNvSpPr txBox="1">
              <a:spLocks/>
            </p:cNvSpPr>
            <p:nvPr/>
          </p:nvSpPr>
          <p:spPr>
            <a:xfrm rot="19635999">
              <a:off x="1344334" y="3722274"/>
              <a:ext cx="1206311" cy="34851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t>Rival</a:t>
              </a:r>
            </a:p>
          </p:txBody>
        </p:sp>
        <p:pic>
          <p:nvPicPr>
            <p:cNvPr id="10" name="תמונה 7">
              <a:extLst>
                <a:ext uri="{FF2B5EF4-FFF2-40B4-BE49-F238E27FC236}">
                  <a16:creationId xmlns:a16="http://schemas.microsoft.com/office/drawing/2014/main" id="{BB0B2E21-F1D8-4111-8C37-13A98BD9BF1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4915" y="2519063"/>
              <a:ext cx="648072" cy="693513"/>
            </a:xfrm>
            <a:prstGeom prst="rect">
              <a:avLst/>
            </a:prstGeom>
          </p:spPr>
        </p:pic>
      </p:grpSp>
      <p:sp>
        <p:nvSpPr>
          <p:cNvPr id="4" name="Slide Number Placeholder 3">
            <a:extLst>
              <a:ext uri="{FF2B5EF4-FFF2-40B4-BE49-F238E27FC236}">
                <a16:creationId xmlns:a16="http://schemas.microsoft.com/office/drawing/2014/main" id="{E51BC5EB-8E8E-4496-8A5F-04848449B372}"/>
              </a:ext>
            </a:extLst>
          </p:cNvPr>
          <p:cNvSpPr>
            <a:spLocks noGrp="1"/>
          </p:cNvSpPr>
          <p:nvPr>
            <p:ph type="sldNum" sz="quarter" idx="12"/>
          </p:nvPr>
        </p:nvSpPr>
        <p:spPr/>
        <p:txBody>
          <a:bodyPr/>
          <a:lstStyle/>
          <a:p>
            <a:fld id="{1D011A9C-DC73-4A1A-8179-C21A35DB6D88}" type="slidenum">
              <a:rPr lang="he-IL" smtClean="0"/>
              <a:t>5</a:t>
            </a:fld>
            <a:endParaRPr lang="he-IL"/>
          </a:p>
        </p:txBody>
      </p:sp>
    </p:spTree>
    <p:extLst>
      <p:ext uri="{BB962C8B-B14F-4D97-AF65-F5344CB8AC3E}">
        <p14:creationId xmlns:p14="http://schemas.microsoft.com/office/powerpoint/2010/main" val="422954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B966-718F-4485-A7BA-3E8EDD848575}"/>
              </a:ext>
            </a:extLst>
          </p:cNvPr>
          <p:cNvSpPr>
            <a:spLocks noGrp="1"/>
          </p:cNvSpPr>
          <p:nvPr>
            <p:ph type="title"/>
          </p:nvPr>
        </p:nvSpPr>
        <p:spPr/>
        <p:txBody>
          <a:bodyPr/>
          <a:lstStyle/>
          <a:p>
            <a:r>
              <a:rPr lang="en-GB" dirty="0"/>
              <a:t>Related Work</a:t>
            </a:r>
            <a:endParaRPr lang="he-IL" dirty="0"/>
          </a:p>
        </p:txBody>
      </p:sp>
      <p:sp>
        <p:nvSpPr>
          <p:cNvPr id="3" name="Content Placeholder 2">
            <a:extLst>
              <a:ext uri="{FF2B5EF4-FFF2-40B4-BE49-F238E27FC236}">
                <a16:creationId xmlns:a16="http://schemas.microsoft.com/office/drawing/2014/main" id="{9756CFCA-3319-4868-B417-1A6B1DCDABD2}"/>
              </a:ext>
            </a:extLst>
          </p:cNvPr>
          <p:cNvSpPr>
            <a:spLocks noGrp="1"/>
          </p:cNvSpPr>
          <p:nvPr>
            <p:ph idx="1"/>
          </p:nvPr>
        </p:nvSpPr>
        <p:spPr>
          <a:xfrm>
            <a:off x="1097279" y="1845734"/>
            <a:ext cx="10622141" cy="4023360"/>
          </a:xfrm>
        </p:spPr>
        <p:txBody>
          <a:bodyPr>
            <a:normAutofit/>
          </a:bodyPr>
          <a:lstStyle/>
          <a:p>
            <a:pPr marL="342900" lvl="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Recent research studied the interaction between characters </a:t>
            </a:r>
            <a:r>
              <a:rPr lang="en-GB" sz="3200" dirty="0">
                <a:solidFill>
                  <a:prstClr val="black"/>
                </a:solidFill>
                <a:latin typeface="Arial" panose="020B0604020202020204" pitchFamily="34" charset="0"/>
                <a:cs typeface="Arial" panose="020B0604020202020204" pitchFamily="34" charset="0"/>
              </a:rPr>
              <a:t>in the nineteenth-century British novels and serials (Elson et al., 2010).</a:t>
            </a:r>
          </a:p>
          <a:p>
            <a:pPr marL="342900" lvl="0" indent="-342900" algn="l" rtl="0">
              <a:lnSpc>
                <a:spcPct val="100000"/>
              </a:lnSpc>
              <a:spcBef>
                <a:spcPct val="20000"/>
              </a:spcBef>
              <a:spcAft>
                <a:spcPts val="0"/>
              </a:spcAft>
              <a:buClrTx/>
              <a:buSzTx/>
              <a:buFont typeface="Arial" pitchFamily="34" charset="0"/>
              <a:buChar char="•"/>
            </a:pPr>
            <a:r>
              <a:rPr lang="en-GB" sz="3200" dirty="0">
                <a:solidFill>
                  <a:prstClr val="black"/>
                </a:solidFill>
                <a:latin typeface="Arial" panose="020B0604020202020204" pitchFamily="34" charset="0"/>
                <a:cs typeface="Arial" panose="020B0604020202020204" pitchFamily="34" charset="0"/>
              </a:rPr>
              <a:t>Social networks were derived from dialogue</a:t>
            </a:r>
            <a:r>
              <a:rPr lang="he-IL" sz="3200" dirty="0">
                <a:solidFill>
                  <a:prstClr val="black"/>
                </a:solidFill>
                <a:latin typeface="Arial" panose="020B0604020202020204" pitchFamily="34" charset="0"/>
                <a:cs typeface="Arial" panose="020B0604020202020204" pitchFamily="34" charset="0"/>
              </a:rPr>
              <a:t> </a:t>
            </a:r>
            <a:r>
              <a:rPr lang="en-US" sz="3200" dirty="0">
                <a:solidFill>
                  <a:prstClr val="black"/>
                </a:solidFill>
                <a:latin typeface="Arial" panose="020B0604020202020204" pitchFamily="34" charset="0"/>
                <a:cs typeface="Arial" panose="020B0604020202020204" pitchFamily="34" charset="0"/>
              </a:rPr>
              <a:t>interactions.</a:t>
            </a:r>
          </a:p>
          <a:p>
            <a:pPr marL="818388" lvl="2" indent="-342900" algn="l" rtl="0">
              <a:lnSpc>
                <a:spcPct val="100000"/>
              </a:lnSpc>
              <a:spcBef>
                <a:spcPct val="20000"/>
              </a:spcBef>
              <a:spcAft>
                <a:spcPts val="0"/>
              </a:spcAft>
              <a:buClrTx/>
              <a:buFont typeface="Arial" pitchFamily="34" charset="0"/>
              <a:buChar char="•"/>
            </a:pPr>
            <a:r>
              <a:rPr lang="en-GB" sz="2800" dirty="0">
                <a:solidFill>
                  <a:prstClr val="black"/>
                </a:solidFill>
                <a:latin typeface="Arial" panose="020B0604020202020204" pitchFamily="34" charset="0"/>
                <a:cs typeface="Arial" panose="020B0604020202020204" pitchFamily="34" charset="0"/>
              </a:rPr>
              <a:t>Character name chunking</a:t>
            </a:r>
          </a:p>
          <a:p>
            <a:pPr marL="818388" lvl="2" indent="-342900" algn="l" rtl="0">
              <a:lnSpc>
                <a:spcPct val="100000"/>
              </a:lnSpc>
              <a:spcBef>
                <a:spcPct val="20000"/>
              </a:spcBef>
              <a:spcAft>
                <a:spcPts val="0"/>
              </a:spcAft>
              <a:buClrTx/>
              <a:buFont typeface="Arial" pitchFamily="34" charset="0"/>
              <a:buChar char="•"/>
            </a:pPr>
            <a:r>
              <a:rPr lang="en-GB" sz="2800" dirty="0">
                <a:solidFill>
                  <a:prstClr val="black"/>
                </a:solidFill>
                <a:latin typeface="Arial" panose="020B0604020202020204" pitchFamily="34" charset="0"/>
                <a:cs typeface="Arial" panose="020B0604020202020204" pitchFamily="34" charset="0"/>
              </a:rPr>
              <a:t>Quoted speech attribution</a:t>
            </a:r>
          </a:p>
          <a:p>
            <a:pPr marL="818388" lvl="2" indent="-342900" algn="l" rtl="0">
              <a:lnSpc>
                <a:spcPct val="100000"/>
              </a:lnSpc>
              <a:spcBef>
                <a:spcPct val="20000"/>
              </a:spcBef>
              <a:spcAft>
                <a:spcPts val="0"/>
              </a:spcAft>
              <a:buClrTx/>
              <a:buFont typeface="Arial" pitchFamily="34" charset="0"/>
              <a:buChar char="•"/>
            </a:pPr>
            <a:r>
              <a:rPr lang="en-GB" sz="2800" dirty="0">
                <a:solidFill>
                  <a:prstClr val="black"/>
                </a:solidFill>
                <a:latin typeface="Arial" panose="020B0604020202020204" pitchFamily="34" charset="0"/>
                <a:cs typeface="Arial" panose="020B0604020202020204" pitchFamily="34" charset="0"/>
              </a:rPr>
              <a:t>Conversation detection</a:t>
            </a:r>
          </a:p>
        </p:txBody>
      </p:sp>
      <p:sp>
        <p:nvSpPr>
          <p:cNvPr id="4" name="Slide Number Placeholder 3">
            <a:extLst>
              <a:ext uri="{FF2B5EF4-FFF2-40B4-BE49-F238E27FC236}">
                <a16:creationId xmlns:a16="http://schemas.microsoft.com/office/drawing/2014/main" id="{6166451A-FD4E-40C4-A739-3112D760B720}"/>
              </a:ext>
            </a:extLst>
          </p:cNvPr>
          <p:cNvSpPr>
            <a:spLocks noGrp="1"/>
          </p:cNvSpPr>
          <p:nvPr>
            <p:ph type="sldNum" sz="quarter" idx="12"/>
          </p:nvPr>
        </p:nvSpPr>
        <p:spPr/>
        <p:txBody>
          <a:bodyPr/>
          <a:lstStyle/>
          <a:p>
            <a:fld id="{1D011A9C-DC73-4A1A-8179-C21A35DB6D88}" type="slidenum">
              <a:rPr lang="he-IL" smtClean="0"/>
              <a:t>6</a:t>
            </a:fld>
            <a:endParaRPr lang="he-IL"/>
          </a:p>
        </p:txBody>
      </p:sp>
    </p:spTree>
    <p:extLst>
      <p:ext uri="{BB962C8B-B14F-4D97-AF65-F5344CB8AC3E}">
        <p14:creationId xmlns:p14="http://schemas.microsoft.com/office/powerpoint/2010/main" val="2440099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66BD-B057-4EC1-B2E5-8E1A05300805}"/>
              </a:ext>
            </a:extLst>
          </p:cNvPr>
          <p:cNvSpPr>
            <a:spLocks noGrp="1"/>
          </p:cNvSpPr>
          <p:nvPr>
            <p:ph type="title"/>
          </p:nvPr>
        </p:nvSpPr>
        <p:spPr/>
        <p:txBody>
          <a:bodyPr/>
          <a:lstStyle/>
          <a:p>
            <a:r>
              <a:rPr lang="en-US" dirty="0"/>
              <a:t>Data</a:t>
            </a:r>
            <a:endParaRPr lang="he-IL" dirty="0"/>
          </a:p>
        </p:txBody>
      </p:sp>
      <p:sp>
        <p:nvSpPr>
          <p:cNvPr id="3" name="Content Placeholder 2">
            <a:extLst>
              <a:ext uri="{FF2B5EF4-FFF2-40B4-BE49-F238E27FC236}">
                <a16:creationId xmlns:a16="http://schemas.microsoft.com/office/drawing/2014/main" id="{F8F7AF45-48A2-46C0-B9CB-27499FCF49AE}"/>
              </a:ext>
            </a:extLst>
          </p:cNvPr>
          <p:cNvSpPr>
            <a:spLocks noGrp="1"/>
          </p:cNvSpPr>
          <p:nvPr>
            <p:ph idx="1"/>
          </p:nvPr>
        </p:nvSpPr>
        <p:spPr>
          <a:xfrm>
            <a:off x="1097280" y="1845734"/>
            <a:ext cx="10058400" cy="4353730"/>
          </a:xfrm>
        </p:spPr>
        <p:txBody>
          <a:bodyPr>
            <a:normAutofit lnSpcReduction="10000"/>
          </a:bodyPr>
          <a:lstStyle/>
          <a:p>
            <a:pPr marL="342900" lvl="0" indent="-342900" algn="l" rtl="0">
              <a:lnSpc>
                <a:spcPct val="100000"/>
              </a:lnSpc>
              <a:spcBef>
                <a:spcPct val="20000"/>
              </a:spcBef>
              <a:spcAft>
                <a:spcPts val="0"/>
              </a:spcAft>
              <a:buClrTx/>
              <a:buSzTx/>
              <a:buFont typeface="Arial" pitchFamily="34" charset="0"/>
              <a:buChar char="•"/>
            </a:pPr>
            <a:r>
              <a:rPr lang="en-US" sz="3500" dirty="0">
                <a:solidFill>
                  <a:prstClr val="black"/>
                </a:solidFill>
                <a:latin typeface="Arial" panose="020B0604020202020204" pitchFamily="34" charset="0"/>
                <a:cs typeface="Arial" panose="020B0604020202020204" pitchFamily="34" charset="0"/>
              </a:rPr>
              <a:t>Data source: </a:t>
            </a:r>
          </a:p>
          <a:p>
            <a:pPr marL="742950" lvl="1" indent="-285750" algn="l" rtl="0">
              <a:lnSpc>
                <a:spcPct val="100000"/>
              </a:lnSpc>
              <a:spcBef>
                <a:spcPct val="20000"/>
              </a:spcBef>
              <a:spcAft>
                <a:spcPts val="0"/>
              </a:spcAft>
              <a:buClrTx/>
              <a:buFont typeface="Arial" pitchFamily="34" charset="0"/>
              <a:buChar char="–"/>
            </a:pPr>
            <a:r>
              <a:rPr lang="en-US" sz="3000" dirty="0">
                <a:solidFill>
                  <a:prstClr val="black"/>
                </a:solidFill>
                <a:latin typeface="Arial" panose="020B0604020202020204" pitchFamily="34" charset="0"/>
                <a:cs typeface="Arial" panose="020B0604020202020204" pitchFamily="34" charset="0"/>
              </a:rPr>
              <a:t>Episode transcripts</a:t>
            </a:r>
          </a:p>
          <a:p>
            <a:pPr marL="742950" lvl="1" indent="-285750" algn="l" rtl="0">
              <a:lnSpc>
                <a:spcPct val="100000"/>
              </a:lnSpc>
              <a:spcBef>
                <a:spcPct val="20000"/>
              </a:spcBef>
              <a:spcAft>
                <a:spcPts val="0"/>
              </a:spcAft>
              <a:buClrTx/>
              <a:buFont typeface="Arial" pitchFamily="34" charset="0"/>
              <a:buChar char="–"/>
            </a:pPr>
            <a:r>
              <a:rPr lang="en-US" sz="2800" dirty="0">
                <a:solidFill>
                  <a:prstClr val="black"/>
                </a:solidFill>
                <a:latin typeface="Arial" panose="020B0604020202020204" pitchFamily="34" charset="0"/>
                <a:cs typeface="Arial" panose="020B0604020202020204" pitchFamily="34" charset="0"/>
                <a:hlinkClick r:id="rId2"/>
              </a:rPr>
              <a:t>http://spongebob.wikia.com/wiki/List_of_transcripts</a:t>
            </a:r>
            <a:r>
              <a:rPr lang="en-US" sz="2800" dirty="0">
                <a:solidFill>
                  <a:prstClr val="black"/>
                </a:solidFill>
                <a:latin typeface="Arial" panose="020B0604020202020204" pitchFamily="34" charset="0"/>
                <a:cs typeface="Arial" panose="020B0604020202020204" pitchFamily="34" charset="0"/>
              </a:rPr>
              <a:t>.</a:t>
            </a:r>
          </a:p>
          <a:p>
            <a:pPr marL="342900" lvl="0" indent="-342900" algn="l" rtl="0">
              <a:lnSpc>
                <a:spcPct val="100000"/>
              </a:lnSpc>
              <a:spcBef>
                <a:spcPct val="20000"/>
              </a:spcBef>
              <a:spcAft>
                <a:spcPts val="0"/>
              </a:spcAft>
              <a:buClrTx/>
              <a:buSzTx/>
              <a:buFont typeface="Arial" pitchFamily="34" charset="0"/>
              <a:buChar char="•"/>
            </a:pPr>
            <a:r>
              <a:rPr lang="en-US" sz="3500" dirty="0">
                <a:solidFill>
                  <a:prstClr val="black"/>
                </a:solidFill>
                <a:latin typeface="Arial" panose="020B0604020202020204" pitchFamily="34" charset="0"/>
                <a:cs typeface="Arial" panose="020B0604020202020204" pitchFamily="34" charset="0"/>
              </a:rPr>
              <a:t>Crawler:</a:t>
            </a:r>
          </a:p>
          <a:p>
            <a:pPr marL="742950" lvl="1" indent="-285750" algn="l" rtl="0">
              <a:lnSpc>
                <a:spcPct val="100000"/>
              </a:lnSpc>
              <a:spcBef>
                <a:spcPct val="20000"/>
              </a:spcBef>
              <a:spcAft>
                <a:spcPts val="0"/>
              </a:spcAft>
              <a:buClrTx/>
              <a:buFont typeface="Arial" pitchFamily="34" charset="0"/>
              <a:buChar char="–"/>
            </a:pPr>
            <a:r>
              <a:rPr lang="en-US" sz="3000" dirty="0">
                <a:solidFill>
                  <a:prstClr val="black"/>
                </a:solidFill>
                <a:latin typeface="Arial" panose="020B0604020202020204" pitchFamily="34" charset="0"/>
                <a:cs typeface="Arial" panose="020B0604020202020204" pitchFamily="34" charset="0"/>
              </a:rPr>
              <a:t>Home-made Python crawler</a:t>
            </a:r>
          </a:p>
          <a:p>
            <a:pPr marL="742950" lvl="1" indent="-285750" algn="l" rtl="0">
              <a:lnSpc>
                <a:spcPct val="100000"/>
              </a:lnSpc>
              <a:spcBef>
                <a:spcPct val="20000"/>
              </a:spcBef>
              <a:spcAft>
                <a:spcPts val="0"/>
              </a:spcAft>
              <a:buClrTx/>
              <a:buFont typeface="Arial" pitchFamily="34" charset="0"/>
              <a:buChar char="–"/>
            </a:pPr>
            <a:r>
              <a:rPr lang="en-US" sz="3000" dirty="0">
                <a:solidFill>
                  <a:prstClr val="black"/>
                </a:solidFill>
                <a:latin typeface="Arial" panose="020B0604020202020204" pitchFamily="34" charset="0"/>
                <a:cs typeface="Arial" panose="020B0604020202020204" pitchFamily="34" charset="0"/>
              </a:rPr>
              <a:t>406 extracted transcripts (each episode is divided into two parts of 15 min each)</a:t>
            </a:r>
          </a:p>
          <a:p>
            <a:pPr marL="742950" lvl="1" indent="-285750" algn="l" rtl="0">
              <a:lnSpc>
                <a:spcPct val="100000"/>
              </a:lnSpc>
              <a:spcBef>
                <a:spcPct val="20000"/>
              </a:spcBef>
              <a:spcAft>
                <a:spcPts val="0"/>
              </a:spcAft>
              <a:buClrTx/>
              <a:buFont typeface="Arial" pitchFamily="34" charset="0"/>
              <a:buChar char="–"/>
            </a:pPr>
            <a:r>
              <a:rPr lang="en-US" sz="3000" dirty="0">
                <a:solidFill>
                  <a:prstClr val="black"/>
                </a:solidFill>
                <a:latin typeface="Arial" panose="020B0604020202020204" pitchFamily="34" charset="0"/>
                <a:cs typeface="Arial" panose="020B0604020202020204" pitchFamily="34" charset="0"/>
              </a:rPr>
              <a:t>Transcripts are formatted to &lt;Speaker&gt;:&lt;Text&gt; tags.</a:t>
            </a:r>
          </a:p>
          <a:p>
            <a:endParaRPr lang="he-IL" dirty="0"/>
          </a:p>
        </p:txBody>
      </p:sp>
      <p:sp>
        <p:nvSpPr>
          <p:cNvPr id="4" name="Slide Number Placeholder 3">
            <a:extLst>
              <a:ext uri="{FF2B5EF4-FFF2-40B4-BE49-F238E27FC236}">
                <a16:creationId xmlns:a16="http://schemas.microsoft.com/office/drawing/2014/main" id="{71614149-96B7-4903-931D-4C81E7BB3D9C}"/>
              </a:ext>
            </a:extLst>
          </p:cNvPr>
          <p:cNvSpPr>
            <a:spLocks noGrp="1"/>
          </p:cNvSpPr>
          <p:nvPr>
            <p:ph type="sldNum" sz="quarter" idx="12"/>
          </p:nvPr>
        </p:nvSpPr>
        <p:spPr/>
        <p:txBody>
          <a:bodyPr/>
          <a:lstStyle/>
          <a:p>
            <a:fld id="{1D011A9C-DC73-4A1A-8179-C21A35DB6D88}" type="slidenum">
              <a:rPr lang="he-IL" smtClean="0"/>
              <a:t>7</a:t>
            </a:fld>
            <a:endParaRPr lang="he-IL"/>
          </a:p>
        </p:txBody>
      </p:sp>
    </p:spTree>
    <p:extLst>
      <p:ext uri="{BB962C8B-B14F-4D97-AF65-F5344CB8AC3E}">
        <p14:creationId xmlns:p14="http://schemas.microsoft.com/office/powerpoint/2010/main" val="267874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9391-500E-4F32-A479-C27490908F9C}"/>
              </a:ext>
            </a:extLst>
          </p:cNvPr>
          <p:cNvSpPr>
            <a:spLocks noGrp="1"/>
          </p:cNvSpPr>
          <p:nvPr>
            <p:ph type="title"/>
          </p:nvPr>
        </p:nvSpPr>
        <p:spPr/>
        <p:txBody>
          <a:bodyPr/>
          <a:lstStyle/>
          <a:p>
            <a:r>
              <a:rPr lang="en-US" dirty="0"/>
              <a:t>Data</a:t>
            </a:r>
            <a:endParaRPr lang="he-IL" dirty="0"/>
          </a:p>
        </p:txBody>
      </p:sp>
      <p:sp>
        <p:nvSpPr>
          <p:cNvPr id="3" name="Content Placeholder 2">
            <a:extLst>
              <a:ext uri="{FF2B5EF4-FFF2-40B4-BE49-F238E27FC236}">
                <a16:creationId xmlns:a16="http://schemas.microsoft.com/office/drawing/2014/main" id="{61AACF02-24A9-4B54-8F73-53C583F6E3AC}"/>
              </a:ext>
            </a:extLst>
          </p:cNvPr>
          <p:cNvSpPr>
            <a:spLocks noGrp="1"/>
          </p:cNvSpPr>
          <p:nvPr>
            <p:ph idx="1"/>
          </p:nvPr>
        </p:nvSpPr>
        <p:spPr/>
        <p:txBody>
          <a:bodyPr/>
          <a:lstStyle/>
          <a:p>
            <a:pPr marL="342900" lvl="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Episode transcript format:</a:t>
            </a:r>
            <a:endParaRPr lang="he-IL" sz="3200" dirty="0">
              <a:solidFill>
                <a:prstClr val="black"/>
              </a:solidFill>
              <a:latin typeface="Arial" panose="020B0604020202020204" pitchFamily="34" charset="0"/>
              <a:cs typeface="Arial" panose="020B0604020202020204" pitchFamily="34" charset="0"/>
            </a:endParaRPr>
          </a:p>
        </p:txBody>
      </p:sp>
      <p:pic>
        <p:nvPicPr>
          <p:cNvPr id="4" name="תמונה 4">
            <a:extLst>
              <a:ext uri="{FF2B5EF4-FFF2-40B4-BE49-F238E27FC236}">
                <a16:creationId xmlns:a16="http://schemas.microsoft.com/office/drawing/2014/main" id="{BBAB82A9-A678-4842-852D-BD872BFACFB1}"/>
              </a:ext>
            </a:extLst>
          </p:cNvPr>
          <p:cNvPicPr>
            <a:picLocks noChangeAspect="1"/>
          </p:cNvPicPr>
          <p:nvPr/>
        </p:nvPicPr>
        <p:blipFill rotWithShape="1">
          <a:blip r:embed="rId2"/>
          <a:srcRect b="7570"/>
          <a:stretch/>
        </p:blipFill>
        <p:spPr>
          <a:xfrm>
            <a:off x="1424451" y="2434216"/>
            <a:ext cx="8892480" cy="3823971"/>
          </a:xfrm>
          <a:prstGeom prst="rect">
            <a:avLst/>
          </a:prstGeom>
        </p:spPr>
      </p:pic>
      <p:sp>
        <p:nvSpPr>
          <p:cNvPr id="5" name="Slide Number Placeholder 4">
            <a:extLst>
              <a:ext uri="{FF2B5EF4-FFF2-40B4-BE49-F238E27FC236}">
                <a16:creationId xmlns:a16="http://schemas.microsoft.com/office/drawing/2014/main" id="{9AE2AD5C-E485-48FE-A323-3C24315A3846}"/>
              </a:ext>
            </a:extLst>
          </p:cNvPr>
          <p:cNvSpPr>
            <a:spLocks noGrp="1"/>
          </p:cNvSpPr>
          <p:nvPr>
            <p:ph type="sldNum" sz="quarter" idx="12"/>
          </p:nvPr>
        </p:nvSpPr>
        <p:spPr/>
        <p:txBody>
          <a:bodyPr/>
          <a:lstStyle/>
          <a:p>
            <a:fld id="{1D011A9C-DC73-4A1A-8179-C21A35DB6D88}" type="slidenum">
              <a:rPr lang="he-IL" smtClean="0"/>
              <a:t>8</a:t>
            </a:fld>
            <a:endParaRPr lang="he-IL"/>
          </a:p>
        </p:txBody>
      </p:sp>
    </p:spTree>
    <p:extLst>
      <p:ext uri="{BB962C8B-B14F-4D97-AF65-F5344CB8AC3E}">
        <p14:creationId xmlns:p14="http://schemas.microsoft.com/office/powerpoint/2010/main" val="2460795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E56D-030F-437A-B1D9-9B92159D52AB}"/>
              </a:ext>
            </a:extLst>
          </p:cNvPr>
          <p:cNvSpPr>
            <a:spLocks noGrp="1"/>
          </p:cNvSpPr>
          <p:nvPr>
            <p:ph type="title"/>
          </p:nvPr>
        </p:nvSpPr>
        <p:spPr/>
        <p:txBody>
          <a:bodyPr/>
          <a:lstStyle/>
          <a:p>
            <a:r>
              <a:rPr lang="en-US" dirty="0"/>
              <a:t>Data</a:t>
            </a:r>
            <a:br>
              <a:rPr lang="en-US" dirty="0"/>
            </a:br>
            <a:r>
              <a:rPr lang="en-US" sz="3200" dirty="0"/>
              <a:t>Pre-processing</a:t>
            </a:r>
            <a:endParaRPr lang="he-IL" dirty="0"/>
          </a:p>
        </p:txBody>
      </p:sp>
      <p:sp>
        <p:nvSpPr>
          <p:cNvPr id="3" name="Content Placeholder 2">
            <a:extLst>
              <a:ext uri="{FF2B5EF4-FFF2-40B4-BE49-F238E27FC236}">
                <a16:creationId xmlns:a16="http://schemas.microsoft.com/office/drawing/2014/main" id="{D0C00196-A7D2-40E7-8791-4B9659887B5F}"/>
              </a:ext>
            </a:extLst>
          </p:cNvPr>
          <p:cNvSpPr>
            <a:spLocks noGrp="1"/>
          </p:cNvSpPr>
          <p:nvPr>
            <p:ph idx="1"/>
          </p:nvPr>
        </p:nvSpPr>
        <p:spPr/>
        <p:txBody>
          <a:bodyPr/>
          <a:lstStyle/>
          <a:p>
            <a:pPr marL="342900" indent="-342900" algn="l" rtl="0">
              <a:lnSpc>
                <a:spcPct val="100000"/>
              </a:lnSpc>
              <a:spcBef>
                <a:spcPct val="20000"/>
              </a:spcBef>
              <a:spcAft>
                <a:spcPts val="0"/>
              </a:spcAft>
              <a:buClrTx/>
              <a:buSzTx/>
              <a:buFont typeface="Arial" pitchFamily="34" charset="0"/>
              <a:buChar char="•"/>
            </a:pPr>
            <a:r>
              <a:rPr lang="en-US" sz="3200" dirty="0">
                <a:solidFill>
                  <a:prstClr val="black"/>
                </a:solidFill>
                <a:latin typeface="Arial" panose="020B0604020202020204" pitchFamily="34" charset="0"/>
                <a:cs typeface="Arial" panose="020B0604020202020204" pitchFamily="34" charset="0"/>
              </a:rPr>
              <a:t>We re-organized the raw transcripts to separate files for each character:</a:t>
            </a:r>
          </a:p>
          <a:p>
            <a:pPr marL="818388" lvl="2" indent="-342900" algn="l" rtl="0">
              <a:lnSpc>
                <a:spcPct val="100000"/>
              </a:lnSpc>
              <a:spcBef>
                <a:spcPct val="20000"/>
              </a:spcBef>
              <a:spcAft>
                <a:spcPts val="0"/>
              </a:spcAft>
              <a:buClrTx/>
              <a:buFont typeface="Arial" pitchFamily="34" charset="0"/>
              <a:buChar char="•"/>
            </a:pPr>
            <a:r>
              <a:rPr lang="en-US" sz="2600" dirty="0">
                <a:solidFill>
                  <a:prstClr val="black"/>
                </a:solidFill>
                <a:latin typeface="Arial" panose="020B0604020202020204" pitchFamily="34" charset="0"/>
                <a:cs typeface="Arial" panose="020B0604020202020204" pitchFamily="34" charset="0"/>
              </a:rPr>
              <a:t>Each line contains the speaking character, the receiving character and the conversation text</a:t>
            </a:r>
            <a:endParaRPr lang="he-IL" sz="2600" dirty="0">
              <a:solidFill>
                <a:prstClr val="black"/>
              </a:solidFill>
              <a:latin typeface="Arial" panose="020B0604020202020204" pitchFamily="34" charset="0"/>
              <a:cs typeface="Arial" panose="020B0604020202020204" pitchFamily="34" charset="0"/>
            </a:endParaRPr>
          </a:p>
        </p:txBody>
      </p:sp>
      <p:pic>
        <p:nvPicPr>
          <p:cNvPr id="4" name="תמונה 4">
            <a:extLst>
              <a:ext uri="{FF2B5EF4-FFF2-40B4-BE49-F238E27FC236}">
                <a16:creationId xmlns:a16="http://schemas.microsoft.com/office/drawing/2014/main" id="{B4BD8797-CB47-425C-ABE6-ED2EF4C32327}"/>
              </a:ext>
            </a:extLst>
          </p:cNvPr>
          <p:cNvPicPr/>
          <p:nvPr/>
        </p:nvPicPr>
        <p:blipFill rotWithShape="1">
          <a:blip r:embed="rId2" cstate="print">
            <a:extLst>
              <a:ext uri="{28A0092B-C50C-407E-A947-70E740481C1C}">
                <a14:useLocalDpi xmlns:a14="http://schemas.microsoft.com/office/drawing/2010/main" val="0"/>
              </a:ext>
            </a:extLst>
          </a:blip>
          <a:srcRect l="-176" t="208" r="176" b="49702"/>
          <a:stretch/>
        </p:blipFill>
        <p:spPr>
          <a:xfrm>
            <a:off x="1910496" y="3783436"/>
            <a:ext cx="9522539" cy="2382472"/>
          </a:xfrm>
          <a:prstGeom prst="rect">
            <a:avLst/>
          </a:prstGeom>
        </p:spPr>
      </p:pic>
      <p:sp>
        <p:nvSpPr>
          <p:cNvPr id="5" name="Slide Number Placeholder 4">
            <a:extLst>
              <a:ext uri="{FF2B5EF4-FFF2-40B4-BE49-F238E27FC236}">
                <a16:creationId xmlns:a16="http://schemas.microsoft.com/office/drawing/2014/main" id="{BD644A12-D03D-4167-B127-9606FDDCF80A}"/>
              </a:ext>
            </a:extLst>
          </p:cNvPr>
          <p:cNvSpPr>
            <a:spLocks noGrp="1"/>
          </p:cNvSpPr>
          <p:nvPr>
            <p:ph type="sldNum" sz="quarter" idx="12"/>
          </p:nvPr>
        </p:nvSpPr>
        <p:spPr/>
        <p:txBody>
          <a:bodyPr/>
          <a:lstStyle/>
          <a:p>
            <a:fld id="{1D011A9C-DC73-4A1A-8179-C21A35DB6D88}" type="slidenum">
              <a:rPr lang="he-IL" smtClean="0"/>
              <a:t>9</a:t>
            </a:fld>
            <a:endParaRPr lang="he-IL"/>
          </a:p>
        </p:txBody>
      </p:sp>
    </p:spTree>
    <p:extLst>
      <p:ext uri="{BB962C8B-B14F-4D97-AF65-F5344CB8AC3E}">
        <p14:creationId xmlns:p14="http://schemas.microsoft.com/office/powerpoint/2010/main" val="489008778"/>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Retrospect</Template>
  <TotalTime>688</TotalTime>
  <Words>2038</Words>
  <Application>Microsoft Office PowerPoint</Application>
  <PresentationFormat>Widescreen</PresentationFormat>
  <Paragraphs>531</Paragraphs>
  <Slides>39</Slides>
  <Notes>5</Notes>
  <HiddenSlides>9</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Abadi</vt:lpstr>
      <vt:lpstr>Arial</vt:lpstr>
      <vt:lpstr>Bahnschrift</vt:lpstr>
      <vt:lpstr>Calibri</vt:lpstr>
      <vt:lpstr>Calibri Light</vt:lpstr>
      <vt:lpstr>Cambria Math</vt:lpstr>
      <vt:lpstr>Comic Sans MS</vt:lpstr>
      <vt:lpstr>Consolas</vt:lpstr>
      <vt:lpstr>Times New Roman</vt:lpstr>
      <vt:lpstr>Retrospect</vt:lpstr>
      <vt:lpstr>Office Theme</vt:lpstr>
      <vt:lpstr>PowerPoint Presentation</vt:lpstr>
      <vt:lpstr>Analysis of Social Interaction between “SpongeBob SquarePants” Characters</vt:lpstr>
      <vt:lpstr>Introduction Analysis of literary text</vt:lpstr>
      <vt:lpstr>Introduction About the show</vt:lpstr>
      <vt:lpstr>Introduction  Roles and relationships</vt:lpstr>
      <vt:lpstr>Related Work</vt:lpstr>
      <vt:lpstr>Data</vt:lpstr>
      <vt:lpstr>Data</vt:lpstr>
      <vt:lpstr>Data Pre-processing</vt:lpstr>
      <vt:lpstr>Data Pre-processing</vt:lpstr>
      <vt:lpstr>Tools and packages</vt:lpstr>
      <vt:lpstr>Hypotheses </vt:lpstr>
      <vt:lpstr>Experiments Topic Modeling</vt:lpstr>
      <vt:lpstr>Experiments Sentiment Analysis</vt:lpstr>
      <vt:lpstr> Experiments Social Interaction analysis</vt:lpstr>
      <vt:lpstr>Experiments Social Interaction analysis</vt:lpstr>
      <vt:lpstr>Graph Social Network</vt:lpstr>
      <vt:lpstr>Results SpongeBob</vt:lpstr>
      <vt:lpstr>Results Patrick</vt:lpstr>
      <vt:lpstr>Results Barnacle Boy</vt:lpstr>
      <vt:lpstr>Results Mermaid Man</vt:lpstr>
      <vt:lpstr>Results Mr. Krabs</vt:lpstr>
      <vt:lpstr>Results Larry</vt:lpstr>
      <vt:lpstr>Results Karen</vt:lpstr>
      <vt:lpstr>Results Squilliam</vt:lpstr>
      <vt:lpstr>Results Sandy</vt:lpstr>
      <vt:lpstr>Results Pearl</vt:lpstr>
      <vt:lpstr>Results Plankton</vt:lpstr>
      <vt:lpstr>Results Mrs. Puff</vt:lpstr>
      <vt:lpstr>Results Squidward</vt:lpstr>
      <vt:lpstr>Results Conversations </vt:lpstr>
      <vt:lpstr>Results Conversational sentiment</vt:lpstr>
      <vt:lpstr>Results Social Network</vt:lpstr>
      <vt:lpstr>Results Additional Metrics</vt:lpstr>
      <vt:lpstr>Results Additional Metrics</vt:lpstr>
      <vt:lpstr>Results Additional Metrics</vt:lpstr>
      <vt:lpstr>Conclusions</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social interaction between SpongeBob SquarePants characters</dc:title>
  <dc:creator>Michael K</dc:creator>
  <cp:lastModifiedBy>Michael Khavkin</cp:lastModifiedBy>
  <cp:revision>150</cp:revision>
  <dcterms:created xsi:type="dcterms:W3CDTF">2018-06-07T13:13:55Z</dcterms:created>
  <dcterms:modified xsi:type="dcterms:W3CDTF">2018-07-04T15:08:12Z</dcterms:modified>
</cp:coreProperties>
</file>